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60" r:id="rId1"/>
  </p:sldMasterIdLst>
  <p:notesMasterIdLst>
    <p:notesMasterId r:id="rId46"/>
  </p:notesMasterIdLst>
  <p:sldIdLst>
    <p:sldId id="328" r:id="rId2"/>
    <p:sldId id="258" r:id="rId3"/>
    <p:sldId id="319" r:id="rId4"/>
    <p:sldId id="256" r:id="rId5"/>
    <p:sldId id="348" r:id="rId6"/>
    <p:sldId id="353" r:id="rId7"/>
    <p:sldId id="349" r:id="rId8"/>
    <p:sldId id="350" r:id="rId9"/>
    <p:sldId id="354" r:id="rId10"/>
    <p:sldId id="355" r:id="rId11"/>
    <p:sldId id="356" r:id="rId12"/>
    <p:sldId id="357" r:id="rId13"/>
    <p:sldId id="359" r:id="rId14"/>
    <p:sldId id="389" r:id="rId15"/>
    <p:sldId id="358" r:id="rId16"/>
    <p:sldId id="360" r:id="rId17"/>
    <p:sldId id="361" r:id="rId18"/>
    <p:sldId id="362" r:id="rId19"/>
    <p:sldId id="363" r:id="rId20"/>
    <p:sldId id="367" r:id="rId21"/>
    <p:sldId id="364" r:id="rId22"/>
    <p:sldId id="365" r:id="rId23"/>
    <p:sldId id="366" r:id="rId24"/>
    <p:sldId id="368" r:id="rId25"/>
    <p:sldId id="369" r:id="rId26"/>
    <p:sldId id="370" r:id="rId27"/>
    <p:sldId id="371" r:id="rId28"/>
    <p:sldId id="372" r:id="rId29"/>
    <p:sldId id="373" r:id="rId30"/>
    <p:sldId id="374" r:id="rId31"/>
    <p:sldId id="375" r:id="rId32"/>
    <p:sldId id="376" r:id="rId33"/>
    <p:sldId id="377" r:id="rId34"/>
    <p:sldId id="378" r:id="rId35"/>
    <p:sldId id="379" r:id="rId36"/>
    <p:sldId id="380" r:id="rId37"/>
    <p:sldId id="381" r:id="rId38"/>
    <p:sldId id="382" r:id="rId39"/>
    <p:sldId id="383" r:id="rId40"/>
    <p:sldId id="384" r:id="rId41"/>
    <p:sldId id="386" r:id="rId42"/>
    <p:sldId id="387" r:id="rId43"/>
    <p:sldId id="388" r:id="rId44"/>
    <p:sldId id="347" r:id="rId45"/>
  </p:sldIdLst>
  <p:sldSz cx="9144000" cy="6858000" type="screen4x3"/>
  <p:notesSz cx="6858000" cy="9144000"/>
  <p:defaultTextStyle>
    <a:defPPr>
      <a:defRPr lang="en-US"/>
    </a:defPPr>
    <a:lvl1pPr algn="l" rtl="0" eaLnBrk="0" fontAlgn="base" hangingPunct="0">
      <a:spcBef>
        <a:spcPct val="0"/>
      </a:spcBef>
      <a:spcAft>
        <a:spcPct val="0"/>
      </a:spcAft>
      <a:defRPr sz="22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2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2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2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200" kern="1200">
        <a:solidFill>
          <a:schemeClr val="tx1"/>
        </a:solidFill>
        <a:latin typeface="Times New Roman" pitchFamily="18" charset="0"/>
        <a:ea typeface="+mn-ea"/>
        <a:cs typeface="+mn-cs"/>
      </a:defRPr>
    </a:lvl5pPr>
    <a:lvl6pPr marL="2286000" algn="l" defTabSz="914400" rtl="0" eaLnBrk="1" latinLnBrk="0" hangingPunct="1">
      <a:defRPr sz="2200" kern="1200">
        <a:solidFill>
          <a:schemeClr val="tx1"/>
        </a:solidFill>
        <a:latin typeface="Times New Roman" pitchFamily="18" charset="0"/>
        <a:ea typeface="+mn-ea"/>
        <a:cs typeface="+mn-cs"/>
      </a:defRPr>
    </a:lvl6pPr>
    <a:lvl7pPr marL="2743200" algn="l" defTabSz="914400" rtl="0" eaLnBrk="1" latinLnBrk="0" hangingPunct="1">
      <a:defRPr sz="2200" kern="1200">
        <a:solidFill>
          <a:schemeClr val="tx1"/>
        </a:solidFill>
        <a:latin typeface="Times New Roman" pitchFamily="18" charset="0"/>
        <a:ea typeface="+mn-ea"/>
        <a:cs typeface="+mn-cs"/>
      </a:defRPr>
    </a:lvl7pPr>
    <a:lvl8pPr marL="3200400" algn="l" defTabSz="914400" rtl="0" eaLnBrk="1" latinLnBrk="0" hangingPunct="1">
      <a:defRPr sz="2200" kern="1200">
        <a:solidFill>
          <a:schemeClr val="tx1"/>
        </a:solidFill>
        <a:latin typeface="Times New Roman" pitchFamily="18" charset="0"/>
        <a:ea typeface="+mn-ea"/>
        <a:cs typeface="+mn-cs"/>
      </a:defRPr>
    </a:lvl8pPr>
    <a:lvl9pPr marL="3657600" algn="l" defTabSz="914400" rtl="0" eaLnBrk="1" latinLnBrk="0" hangingPunct="1">
      <a:defRPr sz="22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ECFF"/>
    <a:srgbClr val="304878"/>
    <a:srgbClr val="324B7E"/>
    <a:srgbClr val="3A5792"/>
    <a:srgbClr val="233457"/>
    <a:srgbClr val="2A3F68"/>
    <a:srgbClr val="DDF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712" autoAdjust="0"/>
  </p:normalViewPr>
  <p:slideViewPr>
    <p:cSldViewPr>
      <p:cViewPr varScale="1">
        <p:scale>
          <a:sx n="105" d="100"/>
          <a:sy n="105" d="100"/>
        </p:scale>
        <p:origin x="835"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p:cViewPr varScale="1">
        <p:scale>
          <a:sx n="40" d="100"/>
          <a:sy n="40" d="100"/>
        </p:scale>
        <p:origin x="-139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614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665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98096F9A-1222-4EE3-A43F-85F0DE641925}"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github.com/en/actions/guides/about-continuous-integration"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docs.github.com/en/github/collaborating-with-issues-and-pull-requests/reviewing-changes-in-pull-requests/about-pull-request-reviews"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A6B6721-B274-467B-8E3E-F78A691795C3}" type="slidenum">
              <a:rPr lang="en-US">
                <a:solidFill>
                  <a:prstClr val="black"/>
                </a:solidFill>
              </a:rPr>
              <a:pPr/>
              <a:t>1</a:t>
            </a:fld>
            <a:endParaRPr lang="en-US">
              <a:solidFill>
                <a:prstClr val="black"/>
              </a:solidFill>
            </a:endParaRPr>
          </a:p>
        </p:txBody>
      </p:sp>
      <p:sp>
        <p:nvSpPr>
          <p:cNvPr id="93186" name="Rectangle 2"/>
          <p:cNvSpPr>
            <a:spLocks noGrp="1" noRot="1" noChangeAspect="1" noChangeArrowheads="1" noTextEdit="1"/>
          </p:cNvSpPr>
          <p:nvPr>
            <p:ph type="sldImg"/>
          </p:nvPr>
        </p:nvSpPr>
        <p:spPr>
          <a:xfrm>
            <a:off x="1143000" y="685800"/>
            <a:ext cx="4572000" cy="3429000"/>
          </a:xfrm>
          <a:ln/>
        </p:spPr>
      </p:sp>
      <p:sp>
        <p:nvSpPr>
          <p:cNvPr id="931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Manually integrating code changes is a total non-starter in modern software development. Problem example: MPP class project students trying to copy/merge code files. #Madness!</a:t>
            </a:r>
          </a:p>
        </p:txBody>
      </p:sp>
      <p:sp>
        <p:nvSpPr>
          <p:cNvPr id="4" name="Slide Number Placeholder 3"/>
          <p:cNvSpPr>
            <a:spLocks noGrp="1"/>
          </p:cNvSpPr>
          <p:nvPr>
            <p:ph type="sldNum" sz="quarter" idx="5"/>
          </p:nvPr>
        </p:nvSpPr>
        <p:spPr/>
        <p:txBody>
          <a:bodyPr/>
          <a:lstStyle/>
          <a:p>
            <a:pPr>
              <a:defRPr/>
            </a:pPr>
            <a:fld id="{98096F9A-1222-4EE3-A43F-85F0DE641925}" type="slidenum">
              <a:rPr lang="en-US" smtClean="0"/>
              <a:pPr>
                <a:defRPr/>
              </a:pPr>
              <a:t>23</a:t>
            </a:fld>
            <a:endParaRPr lang="en-US"/>
          </a:p>
        </p:txBody>
      </p:sp>
    </p:spTree>
    <p:extLst>
      <p:ext uri="{BB962C8B-B14F-4D97-AF65-F5344CB8AC3E}">
        <p14:creationId xmlns:p14="http://schemas.microsoft.com/office/powerpoint/2010/main" val="32650070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1800"/>
              </a:spcAft>
            </a:pPr>
            <a:r>
              <a:rPr lang="en-US" sz="1800" dirty="0">
                <a:solidFill>
                  <a:srgbClr val="586069"/>
                </a:solidFill>
                <a:effectLst/>
                <a:latin typeface="Alliance No.1"/>
                <a:ea typeface="Times New Roman" panose="02020603050405020304" pitchFamily="18" charset="0"/>
                <a:cs typeface="Segoe UI" panose="020B0502040204020203" pitchFamily="34" charset="0"/>
              </a:rPr>
              <a:t>When someone says CI/CD, the “CD” they’re referring to is usually continuous </a:t>
            </a:r>
            <a:r>
              <a:rPr lang="en-US" sz="1800" i="1" dirty="0">
                <a:solidFill>
                  <a:srgbClr val="586069"/>
                </a:solidFill>
                <a:effectLst/>
                <a:latin typeface="Alliance No.1"/>
                <a:ea typeface="Times New Roman" panose="02020603050405020304" pitchFamily="18" charset="0"/>
                <a:cs typeface="Segoe UI" panose="020B0502040204020203" pitchFamily="34" charset="0"/>
              </a:rPr>
              <a:t>delivery</a:t>
            </a:r>
            <a:r>
              <a:rPr lang="en-US" sz="1800" dirty="0">
                <a:solidFill>
                  <a:srgbClr val="586069"/>
                </a:solidFill>
                <a:effectLst/>
                <a:latin typeface="Alliance No.1"/>
                <a:ea typeface="Times New Roman" panose="02020603050405020304" pitchFamily="18" charset="0"/>
                <a:cs typeface="Segoe UI" panose="020B0502040204020203" pitchFamily="34" charset="0"/>
              </a:rPr>
              <a:t>, not continuous </a:t>
            </a:r>
            <a:r>
              <a:rPr lang="en-US" sz="1800" i="1" dirty="0">
                <a:solidFill>
                  <a:srgbClr val="586069"/>
                </a:solidFill>
                <a:effectLst/>
                <a:latin typeface="Alliance No.1"/>
                <a:ea typeface="Times New Roman" panose="02020603050405020304" pitchFamily="18" charset="0"/>
                <a:cs typeface="Segoe UI" panose="020B0502040204020203" pitchFamily="34" charset="0"/>
              </a:rPr>
              <a:t>deployment</a:t>
            </a:r>
            <a:r>
              <a:rPr lang="en-US" sz="1800" dirty="0">
                <a:solidFill>
                  <a:srgbClr val="586069"/>
                </a:solidFill>
                <a:effectLst/>
                <a:latin typeface="Alliance No.1"/>
                <a:ea typeface="Times New Roman" panose="02020603050405020304" pitchFamily="18" charset="0"/>
                <a:cs typeface="Segoe UI" panose="020B0502040204020203" pitchFamily="34" charset="0"/>
              </a:rPr>
              <a:t>. What’s the difference? In a CI/CD pipeline that uses continuous delivery, automation pauses when developers push to production. A human—your operations, security, or compliance team—still needs to manually sign off before final release, adding more delays. On the other hand, continuous deployment automates the entire release process. Code changes are deployed to customers as soon as they pass all the required tests.</a:t>
            </a:r>
            <a:endParaRPr lang="en-US" sz="1800" dirty="0">
              <a:effectLst/>
              <a:latin typeface="Times New Roman" panose="02020603050405020304" pitchFamily="18" charset="0"/>
              <a:ea typeface="Times New Roman" panose="02020603050405020304" pitchFamily="18" charset="0"/>
            </a:endParaRPr>
          </a:p>
          <a:p>
            <a:r>
              <a:rPr lang="en-US" sz="1800" dirty="0">
                <a:solidFill>
                  <a:srgbClr val="586069"/>
                </a:solidFill>
                <a:effectLst/>
                <a:latin typeface="Alliance No.1"/>
                <a:ea typeface="Arial" panose="020B0604020202020204" pitchFamily="34" charset="0"/>
                <a:cs typeface="Segoe UI" panose="020B0502040204020203" pitchFamily="34" charset="0"/>
              </a:rPr>
              <a:t>Continuous deployment is the ultimate example of DevOps automation. That doesn’t mean it’s the only way to do CI/CD, or the “right” way. Since continuous deployment relies on rigorous testing tools and a mature testing culture, most software teams start with continuous delivery and integrate more automated testing over time</a:t>
            </a:r>
            <a:endParaRPr lang="en-US" dirty="0"/>
          </a:p>
        </p:txBody>
      </p:sp>
      <p:sp>
        <p:nvSpPr>
          <p:cNvPr id="4" name="Slide Number Placeholder 3"/>
          <p:cNvSpPr>
            <a:spLocks noGrp="1"/>
          </p:cNvSpPr>
          <p:nvPr>
            <p:ph type="sldNum" sz="quarter" idx="5"/>
          </p:nvPr>
        </p:nvSpPr>
        <p:spPr/>
        <p:txBody>
          <a:bodyPr/>
          <a:lstStyle/>
          <a:p>
            <a:pPr>
              <a:defRPr/>
            </a:pPr>
            <a:fld id="{98096F9A-1222-4EE3-A43F-85F0DE641925}" type="slidenum">
              <a:rPr lang="en-US" smtClean="0"/>
              <a:pPr>
                <a:defRPr/>
              </a:pPr>
              <a:t>24</a:t>
            </a:fld>
            <a:endParaRPr lang="en-US"/>
          </a:p>
        </p:txBody>
      </p:sp>
    </p:spTree>
    <p:extLst>
      <p:ext uri="{BB962C8B-B14F-4D97-AF65-F5344CB8AC3E}">
        <p14:creationId xmlns:p14="http://schemas.microsoft.com/office/powerpoint/2010/main" val="11800468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1800"/>
              </a:spcAft>
            </a:pPr>
            <a:r>
              <a:rPr lang="en-US" sz="1800" dirty="0">
                <a:solidFill>
                  <a:srgbClr val="586069"/>
                </a:solidFill>
                <a:effectLst/>
                <a:latin typeface="Alliance No.1"/>
                <a:ea typeface="Times New Roman" panose="02020603050405020304" pitchFamily="18" charset="0"/>
                <a:cs typeface="Segoe UI" panose="020B0502040204020203" pitchFamily="34" charset="0"/>
              </a:rPr>
              <a:t>After clearing required checks, CD tools send builds off to the operations team for further testing and staging.</a:t>
            </a:r>
            <a:endParaRPr lang="en-US" sz="18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600"/>
              </a:spcAft>
            </a:pPr>
            <a:r>
              <a:rPr lang="en-US" sz="1800" b="1" spc="-10" dirty="0">
                <a:solidFill>
                  <a:srgbClr val="1B1F23"/>
                </a:solidFill>
                <a:effectLst/>
                <a:latin typeface="Alliance No.1"/>
                <a:ea typeface="Arial" panose="020B0604020202020204" pitchFamily="34" charset="0"/>
                <a:cs typeface="Segoe UI" panose="020B0502040204020203" pitchFamily="34" charset="0"/>
              </a:rPr>
              <a:t> Continuous integration stack</a:t>
            </a:r>
            <a:endParaRPr lang="en-US" sz="1800" b="1" dirty="0">
              <a:solidFill>
                <a:srgbClr val="666666"/>
              </a:solidFill>
              <a:effectLst/>
              <a:latin typeface="Arial" panose="020B0604020202020204" pitchFamily="34" charset="0"/>
              <a:ea typeface="Arial" panose="020B0604020202020204" pitchFamily="34" charset="0"/>
            </a:endParaRPr>
          </a:p>
          <a:p>
            <a:pPr marL="0" marR="0">
              <a:spcBef>
                <a:spcPts val="0"/>
              </a:spcBef>
              <a:spcAft>
                <a:spcPts val="1800"/>
              </a:spcAft>
            </a:pPr>
            <a:r>
              <a:rPr lang="en-US" sz="1800" dirty="0">
                <a:solidFill>
                  <a:srgbClr val="586069"/>
                </a:solidFill>
                <a:effectLst/>
                <a:latin typeface="Alliance No.1"/>
                <a:ea typeface="Times New Roman" panose="02020603050405020304" pitchFamily="18" charset="0"/>
                <a:cs typeface="Segoe UI" panose="020B0502040204020203" pitchFamily="34" charset="0"/>
              </a:rPr>
              <a:t>General automation, build tools, package managers, testing and code coverage tools</a:t>
            </a:r>
            <a:endParaRPr lang="en-US" sz="18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0"/>
              </a:spcAft>
            </a:pPr>
            <a:r>
              <a:rPr lang="en-US" sz="1800" b="1" u="none" strike="noStrike" dirty="0">
                <a:solidFill>
                  <a:srgbClr val="1B1F23"/>
                </a:solidFill>
                <a:effectLst/>
                <a:latin typeface="Alliance No.1"/>
                <a:ea typeface="Arial" panose="020B0604020202020204" pitchFamily="34" charset="0"/>
                <a:hlinkClick r:id="rId3"/>
              </a:rPr>
              <a:t>Learn more about CI testing</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600"/>
              </a:spcAft>
            </a:pPr>
            <a:r>
              <a:rPr lang="en-US" sz="1800" b="1" spc="-10" dirty="0">
                <a:solidFill>
                  <a:srgbClr val="1B1F23"/>
                </a:solidFill>
                <a:effectLst/>
                <a:latin typeface="Alliance No.1"/>
                <a:ea typeface="Arial" panose="020B0604020202020204" pitchFamily="34" charset="0"/>
                <a:cs typeface="Segoe UI" panose="020B0502040204020203" pitchFamily="34" charset="0"/>
              </a:rPr>
              <a:t>Reviews and approvals</a:t>
            </a:r>
            <a:endParaRPr lang="en-US" sz="1800" b="1" dirty="0">
              <a:solidFill>
                <a:srgbClr val="434343"/>
              </a:solidFill>
              <a:effectLst/>
              <a:latin typeface="Arial" panose="020B0604020202020204" pitchFamily="34" charset="0"/>
              <a:ea typeface="Arial" panose="020B0604020202020204" pitchFamily="34" charset="0"/>
            </a:endParaRPr>
          </a:p>
          <a:p>
            <a:pPr marL="0" marR="0">
              <a:spcBef>
                <a:spcPts val="0"/>
              </a:spcBef>
              <a:spcAft>
                <a:spcPts val="1800"/>
              </a:spcAft>
            </a:pPr>
            <a:r>
              <a:rPr lang="en-US" sz="1800" dirty="0">
                <a:solidFill>
                  <a:srgbClr val="586069"/>
                </a:solidFill>
                <a:effectLst/>
                <a:latin typeface="Alliance No.1"/>
                <a:ea typeface="Times New Roman" panose="02020603050405020304" pitchFamily="18" charset="0"/>
                <a:cs typeface="Segoe UI" panose="020B0502040204020203" pitchFamily="34" charset="0"/>
              </a:rPr>
              <a:t>Treating code review as a best practice improves code quality, encourages collaboration, and helps even the most experienced developers make better commits. In a CI/CD workflow, teams review and approve code in pull requests or leverage integrated development environments for pair programming.</a:t>
            </a:r>
            <a:endParaRPr lang="en-US" sz="18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600"/>
              </a:spcAft>
            </a:pPr>
            <a:r>
              <a:rPr lang="en-US" sz="1800" b="1" spc="-10" dirty="0">
                <a:solidFill>
                  <a:srgbClr val="1B1F23"/>
                </a:solidFill>
                <a:effectLst/>
                <a:latin typeface="Alliance No.1"/>
                <a:ea typeface="Arial" panose="020B0604020202020204" pitchFamily="34" charset="0"/>
                <a:cs typeface="Segoe UI" panose="020B0502040204020203" pitchFamily="34" charset="0"/>
              </a:rPr>
              <a:t> Code review stack</a:t>
            </a:r>
            <a:endParaRPr lang="en-US" sz="1800" b="1" dirty="0">
              <a:solidFill>
                <a:srgbClr val="666666"/>
              </a:solidFill>
              <a:effectLst/>
              <a:latin typeface="Arial" panose="020B0604020202020204" pitchFamily="34" charset="0"/>
              <a:ea typeface="Arial" panose="020B0604020202020204" pitchFamily="34" charset="0"/>
            </a:endParaRPr>
          </a:p>
          <a:p>
            <a:pPr marL="0" marR="0">
              <a:spcBef>
                <a:spcPts val="0"/>
              </a:spcBef>
              <a:spcAft>
                <a:spcPts val="1800"/>
              </a:spcAft>
            </a:pPr>
            <a:r>
              <a:rPr lang="en-US" sz="1800" dirty="0">
                <a:solidFill>
                  <a:srgbClr val="586069"/>
                </a:solidFill>
                <a:effectLst/>
                <a:latin typeface="Alliance No.1"/>
                <a:ea typeface="Times New Roman" panose="02020603050405020304" pitchFamily="18" charset="0"/>
                <a:cs typeface="Segoe UI" panose="020B0502040204020203" pitchFamily="34" charset="0"/>
              </a:rPr>
              <a:t>Collaborative coding, code review tools, automated reminders, pull requests</a:t>
            </a:r>
            <a:endParaRPr lang="en-US" sz="18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0"/>
              </a:spcAft>
            </a:pPr>
            <a:r>
              <a:rPr lang="en-US" sz="1800" b="1" u="none" strike="noStrike" dirty="0">
                <a:solidFill>
                  <a:srgbClr val="1B1F23"/>
                </a:solidFill>
                <a:effectLst/>
                <a:latin typeface="Alliance No.1"/>
                <a:ea typeface="Arial" panose="020B0604020202020204" pitchFamily="34" charset="0"/>
                <a:hlinkClick r:id="rId4"/>
              </a:rPr>
              <a:t>Learn more about code review</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600"/>
              </a:spcAft>
            </a:pPr>
            <a:r>
              <a:rPr lang="en-US" sz="1800" b="1" spc="-10" dirty="0">
                <a:solidFill>
                  <a:srgbClr val="1B1F23"/>
                </a:solidFill>
                <a:effectLst/>
                <a:latin typeface="Alliance No.1"/>
                <a:ea typeface="Arial" panose="020B0604020202020204" pitchFamily="34" charset="0"/>
                <a:cs typeface="Segoe UI" panose="020B0502040204020203" pitchFamily="34" charset="0"/>
              </a:rPr>
              <a:t>Environments</a:t>
            </a:r>
            <a:endParaRPr lang="en-US" sz="1800" b="1" dirty="0">
              <a:solidFill>
                <a:srgbClr val="434343"/>
              </a:solidFill>
              <a:effectLst/>
              <a:latin typeface="Arial" panose="020B0604020202020204" pitchFamily="34" charset="0"/>
              <a:ea typeface="Arial" panose="020B0604020202020204" pitchFamily="34" charset="0"/>
            </a:endParaRPr>
          </a:p>
          <a:p>
            <a:r>
              <a:rPr lang="en-US" sz="1800" dirty="0">
                <a:solidFill>
                  <a:srgbClr val="586069"/>
                </a:solidFill>
                <a:effectLst/>
                <a:latin typeface="Alliance No.1"/>
                <a:ea typeface="Arial" panose="020B0604020202020204" pitchFamily="34" charset="0"/>
                <a:cs typeface="Segoe UI" panose="020B0502040204020203" pitchFamily="34" charset="0"/>
              </a:rPr>
              <a:t>CI/CD tests and deploys code in environments, from where developers build code to where operations teams make applications publicly available. Environments often have their own specific variables and protection rules to meet security and compliance requirements.</a:t>
            </a:r>
            <a:endParaRPr lang="en-US" dirty="0"/>
          </a:p>
        </p:txBody>
      </p:sp>
      <p:sp>
        <p:nvSpPr>
          <p:cNvPr id="4" name="Slide Number Placeholder 3"/>
          <p:cNvSpPr>
            <a:spLocks noGrp="1"/>
          </p:cNvSpPr>
          <p:nvPr>
            <p:ph type="sldNum" sz="quarter" idx="5"/>
          </p:nvPr>
        </p:nvSpPr>
        <p:spPr/>
        <p:txBody>
          <a:bodyPr/>
          <a:lstStyle/>
          <a:p>
            <a:pPr>
              <a:defRPr/>
            </a:pPr>
            <a:fld id="{98096F9A-1222-4EE3-A43F-85F0DE641925}" type="slidenum">
              <a:rPr lang="en-US" smtClean="0"/>
              <a:pPr>
                <a:defRPr/>
              </a:pPr>
              <a:t>25</a:t>
            </a:fld>
            <a:endParaRPr lang="en-US"/>
          </a:p>
        </p:txBody>
      </p:sp>
    </p:spTree>
    <p:extLst>
      <p:ext uri="{BB962C8B-B14F-4D97-AF65-F5344CB8AC3E}">
        <p14:creationId xmlns:p14="http://schemas.microsoft.com/office/powerpoint/2010/main" val="10179368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Manually integrating code changes is a total non-starter in modern software development. Problem example: Past class project students trying to copy/merge code files. #Madness!</a:t>
            </a:r>
          </a:p>
        </p:txBody>
      </p:sp>
      <p:sp>
        <p:nvSpPr>
          <p:cNvPr id="4" name="Slide Number Placeholder 3"/>
          <p:cNvSpPr>
            <a:spLocks noGrp="1"/>
          </p:cNvSpPr>
          <p:nvPr>
            <p:ph type="sldNum" sz="quarter" idx="5"/>
          </p:nvPr>
        </p:nvSpPr>
        <p:spPr/>
        <p:txBody>
          <a:bodyPr/>
          <a:lstStyle/>
          <a:p>
            <a:pPr>
              <a:defRPr/>
            </a:pPr>
            <a:fld id="{98096F9A-1222-4EE3-A43F-85F0DE641925}" type="slidenum">
              <a:rPr lang="en-US" smtClean="0"/>
              <a:pPr>
                <a:defRPr/>
              </a:pPr>
              <a:t>26</a:t>
            </a:fld>
            <a:endParaRPr lang="en-US"/>
          </a:p>
        </p:txBody>
      </p:sp>
    </p:spTree>
    <p:extLst>
      <p:ext uri="{BB962C8B-B14F-4D97-AF65-F5344CB8AC3E}">
        <p14:creationId xmlns:p14="http://schemas.microsoft.com/office/powerpoint/2010/main" val="24988475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Manually integrating code changes is a total non-starter in modern software development. Problem example: Past class project students trying to copy/merge code files. #Madness!</a:t>
            </a:r>
          </a:p>
        </p:txBody>
      </p:sp>
      <p:sp>
        <p:nvSpPr>
          <p:cNvPr id="4" name="Slide Number Placeholder 3"/>
          <p:cNvSpPr>
            <a:spLocks noGrp="1"/>
          </p:cNvSpPr>
          <p:nvPr>
            <p:ph type="sldNum" sz="quarter" idx="5"/>
          </p:nvPr>
        </p:nvSpPr>
        <p:spPr/>
        <p:txBody>
          <a:bodyPr/>
          <a:lstStyle/>
          <a:p>
            <a:pPr>
              <a:defRPr/>
            </a:pPr>
            <a:fld id="{98096F9A-1222-4EE3-A43F-85F0DE641925}" type="slidenum">
              <a:rPr lang="en-US" smtClean="0"/>
              <a:pPr>
                <a:defRPr/>
              </a:pPr>
              <a:t>27</a:t>
            </a:fld>
            <a:endParaRPr lang="en-US"/>
          </a:p>
        </p:txBody>
      </p:sp>
    </p:spTree>
    <p:extLst>
      <p:ext uri="{BB962C8B-B14F-4D97-AF65-F5344CB8AC3E}">
        <p14:creationId xmlns:p14="http://schemas.microsoft.com/office/powerpoint/2010/main" val="2874828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Manually integrating code changes is a total non-starter in modern software development. Problem example: MPP class project students trying to copy/merge code files. #Madness!</a:t>
            </a:r>
          </a:p>
        </p:txBody>
      </p:sp>
      <p:sp>
        <p:nvSpPr>
          <p:cNvPr id="4" name="Slide Number Placeholder 3"/>
          <p:cNvSpPr>
            <a:spLocks noGrp="1"/>
          </p:cNvSpPr>
          <p:nvPr>
            <p:ph type="sldNum" sz="quarter" idx="5"/>
          </p:nvPr>
        </p:nvSpPr>
        <p:spPr/>
        <p:txBody>
          <a:bodyPr/>
          <a:lstStyle/>
          <a:p>
            <a:pPr>
              <a:defRPr/>
            </a:pPr>
            <a:fld id="{98096F9A-1222-4EE3-A43F-85F0DE641925}" type="slidenum">
              <a:rPr lang="en-US" smtClean="0"/>
              <a:pPr>
                <a:defRPr/>
              </a:pPr>
              <a:t>28</a:t>
            </a:fld>
            <a:endParaRPr lang="en-US"/>
          </a:p>
        </p:txBody>
      </p:sp>
    </p:spTree>
    <p:extLst>
      <p:ext uri="{BB962C8B-B14F-4D97-AF65-F5344CB8AC3E}">
        <p14:creationId xmlns:p14="http://schemas.microsoft.com/office/powerpoint/2010/main" val="28219418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https://docs.github.com/en/repositories/releasing-projects-on-github/about-releases, https://docs.github.com/en/packages/learn-github-packages/introduction-to-github-packages</a:t>
            </a:r>
          </a:p>
        </p:txBody>
      </p:sp>
      <p:sp>
        <p:nvSpPr>
          <p:cNvPr id="4" name="Slide Number Placeholder 3"/>
          <p:cNvSpPr>
            <a:spLocks noGrp="1"/>
          </p:cNvSpPr>
          <p:nvPr>
            <p:ph type="sldNum" sz="quarter" idx="5"/>
          </p:nvPr>
        </p:nvSpPr>
        <p:spPr/>
        <p:txBody>
          <a:bodyPr/>
          <a:lstStyle/>
          <a:p>
            <a:pPr>
              <a:defRPr/>
            </a:pPr>
            <a:fld id="{98096F9A-1222-4EE3-A43F-85F0DE641925}" type="slidenum">
              <a:rPr lang="en-US" smtClean="0"/>
              <a:pPr>
                <a:defRPr/>
              </a:pPr>
              <a:t>40</a:t>
            </a:fld>
            <a:endParaRPr lang="en-US"/>
          </a:p>
        </p:txBody>
      </p:sp>
    </p:spTree>
    <p:extLst>
      <p:ext uri="{BB962C8B-B14F-4D97-AF65-F5344CB8AC3E}">
        <p14:creationId xmlns:p14="http://schemas.microsoft.com/office/powerpoint/2010/main" val="38052338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https://docs.github.com/en/repositories/releasing-projects-on-github/about-releases, https://docs.github.com/en/packages/learn-github-packages/introduction-to-github-packages</a:t>
            </a:r>
          </a:p>
        </p:txBody>
      </p:sp>
      <p:sp>
        <p:nvSpPr>
          <p:cNvPr id="4" name="Slide Number Placeholder 3"/>
          <p:cNvSpPr>
            <a:spLocks noGrp="1"/>
          </p:cNvSpPr>
          <p:nvPr>
            <p:ph type="sldNum" sz="quarter" idx="5"/>
          </p:nvPr>
        </p:nvSpPr>
        <p:spPr/>
        <p:txBody>
          <a:bodyPr/>
          <a:lstStyle/>
          <a:p>
            <a:pPr>
              <a:defRPr/>
            </a:pPr>
            <a:fld id="{98096F9A-1222-4EE3-A43F-85F0DE641925}" type="slidenum">
              <a:rPr lang="en-US" smtClean="0"/>
              <a:pPr>
                <a:defRPr/>
              </a:pPr>
              <a:t>41</a:t>
            </a:fld>
            <a:endParaRPr lang="en-US"/>
          </a:p>
        </p:txBody>
      </p:sp>
    </p:spTree>
    <p:extLst>
      <p:ext uri="{BB962C8B-B14F-4D97-AF65-F5344CB8AC3E}">
        <p14:creationId xmlns:p14="http://schemas.microsoft.com/office/powerpoint/2010/main" val="30085988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https://docs.github.com/en/repositories/releasing-projects-on-github/about-releases, https://docs.github.com/en/packages/learn-github-packages/introduction-to-github-packages</a:t>
            </a:r>
          </a:p>
        </p:txBody>
      </p:sp>
      <p:sp>
        <p:nvSpPr>
          <p:cNvPr id="4" name="Slide Number Placeholder 3"/>
          <p:cNvSpPr>
            <a:spLocks noGrp="1"/>
          </p:cNvSpPr>
          <p:nvPr>
            <p:ph type="sldNum" sz="quarter" idx="5"/>
          </p:nvPr>
        </p:nvSpPr>
        <p:spPr/>
        <p:txBody>
          <a:bodyPr/>
          <a:lstStyle/>
          <a:p>
            <a:pPr>
              <a:defRPr/>
            </a:pPr>
            <a:fld id="{98096F9A-1222-4EE3-A43F-85F0DE641925}" type="slidenum">
              <a:rPr lang="en-US" smtClean="0"/>
              <a:pPr>
                <a:defRPr/>
              </a:pPr>
              <a:t>42</a:t>
            </a:fld>
            <a:endParaRPr lang="en-US"/>
          </a:p>
        </p:txBody>
      </p:sp>
    </p:spTree>
    <p:extLst>
      <p:ext uri="{BB962C8B-B14F-4D97-AF65-F5344CB8AC3E}">
        <p14:creationId xmlns:p14="http://schemas.microsoft.com/office/powerpoint/2010/main" val="42187064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https://docs.github.com/en/repositories/releasing-projects-on-github/about-releases, https://docs.github.com/en/packages/learn-github-packages/introduction-to-github-packages</a:t>
            </a:r>
          </a:p>
        </p:txBody>
      </p:sp>
      <p:sp>
        <p:nvSpPr>
          <p:cNvPr id="4" name="Slide Number Placeholder 3"/>
          <p:cNvSpPr>
            <a:spLocks noGrp="1"/>
          </p:cNvSpPr>
          <p:nvPr>
            <p:ph type="sldNum" sz="quarter" idx="5"/>
          </p:nvPr>
        </p:nvSpPr>
        <p:spPr/>
        <p:txBody>
          <a:bodyPr/>
          <a:lstStyle/>
          <a:p>
            <a:pPr>
              <a:defRPr/>
            </a:pPr>
            <a:fld id="{98096F9A-1222-4EE3-A43F-85F0DE641925}" type="slidenum">
              <a:rPr lang="en-US" smtClean="0"/>
              <a:pPr>
                <a:defRPr/>
              </a:pPr>
              <a:t>43</a:t>
            </a:fld>
            <a:endParaRPr lang="en-US"/>
          </a:p>
        </p:txBody>
      </p:sp>
    </p:spTree>
    <p:extLst>
      <p:ext uri="{BB962C8B-B14F-4D97-AF65-F5344CB8AC3E}">
        <p14:creationId xmlns:p14="http://schemas.microsoft.com/office/powerpoint/2010/main" val="3839093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https://resources.github.com/ci-cd/ (Building Automated workflows for faster releases) - </a:t>
            </a:r>
            <a:r>
              <a:rPr lang="en-US" b="0" i="0" dirty="0">
                <a:solidFill>
                  <a:srgbClr val="1B1F23"/>
                </a:solidFill>
                <a:effectLst/>
                <a:latin typeface="Alliance No.1"/>
              </a:rPr>
              <a:t>CI/CD automates your builds, testing, and deployment so you can ship code changes faster and more reliably</a:t>
            </a:r>
            <a:endParaRPr lang="en-US" dirty="0"/>
          </a:p>
        </p:txBody>
      </p:sp>
      <p:sp>
        <p:nvSpPr>
          <p:cNvPr id="4" name="Slide Number Placeholder 3"/>
          <p:cNvSpPr>
            <a:spLocks noGrp="1"/>
          </p:cNvSpPr>
          <p:nvPr>
            <p:ph type="sldNum" sz="quarter" idx="5"/>
          </p:nvPr>
        </p:nvSpPr>
        <p:spPr/>
        <p:txBody>
          <a:bodyPr/>
          <a:lstStyle/>
          <a:p>
            <a:pPr>
              <a:defRPr/>
            </a:pPr>
            <a:fld id="{98096F9A-1222-4EE3-A43F-85F0DE641925}" type="slidenum">
              <a:rPr lang="en-US" smtClean="0"/>
              <a:pPr>
                <a:defRPr/>
              </a:pPr>
              <a:t>2</a:t>
            </a:fld>
            <a:endParaRPr lang="en-US"/>
          </a:p>
        </p:txBody>
      </p:sp>
    </p:spTree>
    <p:extLst>
      <p:ext uri="{BB962C8B-B14F-4D97-AF65-F5344CB8AC3E}">
        <p14:creationId xmlns:p14="http://schemas.microsoft.com/office/powerpoint/2010/main" val="1662086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A6B6721-B274-467B-8E3E-F78A691795C3}" type="slidenum">
              <a:rPr lang="en-US">
                <a:solidFill>
                  <a:prstClr val="black"/>
                </a:solidFill>
              </a:rPr>
              <a:pPr/>
              <a:t>44</a:t>
            </a:fld>
            <a:endParaRPr lang="en-US">
              <a:solidFill>
                <a:prstClr val="black"/>
              </a:solidFill>
            </a:endParaRPr>
          </a:p>
        </p:txBody>
      </p:sp>
      <p:sp>
        <p:nvSpPr>
          <p:cNvPr id="93186" name="Rectangle 2"/>
          <p:cNvSpPr>
            <a:spLocks noGrp="1" noRot="1" noChangeAspect="1" noChangeArrowheads="1" noTextEdit="1"/>
          </p:cNvSpPr>
          <p:nvPr>
            <p:ph type="sldImg"/>
          </p:nvPr>
        </p:nvSpPr>
        <p:spPr>
          <a:xfrm>
            <a:off x="1143000" y="685800"/>
            <a:ext cx="4572000" cy="3429000"/>
          </a:xfrm>
          <a:ln/>
        </p:spPr>
      </p:sp>
      <p:sp>
        <p:nvSpPr>
          <p:cNvPr id="931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61556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artifact – packaged software ready for release/consumption</a:t>
            </a:r>
          </a:p>
        </p:txBody>
      </p:sp>
      <p:sp>
        <p:nvSpPr>
          <p:cNvPr id="4" name="Slide Number Placeholder 3"/>
          <p:cNvSpPr>
            <a:spLocks noGrp="1"/>
          </p:cNvSpPr>
          <p:nvPr>
            <p:ph type="sldNum" sz="quarter" idx="5"/>
          </p:nvPr>
        </p:nvSpPr>
        <p:spPr/>
        <p:txBody>
          <a:bodyPr/>
          <a:lstStyle/>
          <a:p>
            <a:pPr>
              <a:defRPr/>
            </a:pPr>
            <a:fld id="{98096F9A-1222-4EE3-A43F-85F0DE641925}" type="slidenum">
              <a:rPr lang="en-US" smtClean="0"/>
              <a:pPr>
                <a:defRPr/>
              </a:pPr>
              <a:t>3</a:t>
            </a:fld>
            <a:endParaRPr lang="en-US"/>
          </a:p>
        </p:txBody>
      </p:sp>
    </p:spTree>
    <p:extLst>
      <p:ext uri="{BB962C8B-B14F-4D97-AF65-F5344CB8AC3E}">
        <p14:creationId xmlns:p14="http://schemas.microsoft.com/office/powerpoint/2010/main" val="1592627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https://gradle.org/install/</a:t>
            </a:r>
          </a:p>
        </p:txBody>
      </p:sp>
      <p:sp>
        <p:nvSpPr>
          <p:cNvPr id="4" name="Slide Number Placeholder 3"/>
          <p:cNvSpPr>
            <a:spLocks noGrp="1"/>
          </p:cNvSpPr>
          <p:nvPr>
            <p:ph type="sldNum" sz="quarter" idx="5"/>
          </p:nvPr>
        </p:nvSpPr>
        <p:spPr/>
        <p:txBody>
          <a:bodyPr/>
          <a:lstStyle/>
          <a:p>
            <a:pPr>
              <a:defRPr/>
            </a:pPr>
            <a:fld id="{98096F9A-1222-4EE3-A43F-85F0DE641925}" type="slidenum">
              <a:rPr lang="en-US" smtClean="0"/>
              <a:pPr>
                <a:defRPr/>
              </a:pPr>
              <a:t>16</a:t>
            </a:fld>
            <a:endParaRPr lang="en-US"/>
          </a:p>
        </p:txBody>
      </p:sp>
    </p:spTree>
    <p:extLst>
      <p:ext uri="{BB962C8B-B14F-4D97-AF65-F5344CB8AC3E}">
        <p14:creationId xmlns:p14="http://schemas.microsoft.com/office/powerpoint/2010/main" val="2889921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Install </a:t>
            </a:r>
            <a:r>
              <a:rPr lang="en-US" dirty="0" err="1"/>
              <a:t>VSCode</a:t>
            </a:r>
            <a:r>
              <a:rPr lang="en-US" dirty="0"/>
              <a:t> Extension - Gradle for Java</a:t>
            </a:r>
          </a:p>
        </p:txBody>
      </p:sp>
      <p:sp>
        <p:nvSpPr>
          <p:cNvPr id="4" name="Slide Number Placeholder 3"/>
          <p:cNvSpPr>
            <a:spLocks noGrp="1"/>
          </p:cNvSpPr>
          <p:nvPr>
            <p:ph type="sldNum" sz="quarter" idx="5"/>
          </p:nvPr>
        </p:nvSpPr>
        <p:spPr/>
        <p:txBody>
          <a:bodyPr/>
          <a:lstStyle/>
          <a:p>
            <a:pPr>
              <a:defRPr/>
            </a:pPr>
            <a:fld id="{98096F9A-1222-4EE3-A43F-85F0DE641925}" type="slidenum">
              <a:rPr lang="en-US" smtClean="0"/>
              <a:pPr>
                <a:defRPr/>
              </a:pPr>
              <a:t>18</a:t>
            </a:fld>
            <a:endParaRPr lang="en-US"/>
          </a:p>
        </p:txBody>
      </p:sp>
    </p:spTree>
    <p:extLst>
      <p:ext uri="{BB962C8B-B14F-4D97-AF65-F5344CB8AC3E}">
        <p14:creationId xmlns:p14="http://schemas.microsoft.com/office/powerpoint/2010/main" val="2086454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Execute the software: java –jar .\app\build\libs\app.jar ; Next, make code change in </a:t>
            </a:r>
            <a:r>
              <a:rPr lang="en-US" dirty="0" err="1"/>
              <a:t>getGreeting</a:t>
            </a:r>
            <a:r>
              <a:rPr lang="en-US" dirty="0"/>
              <a:t> method to return null. Rerun </a:t>
            </a:r>
            <a:r>
              <a:rPr lang="en-US" dirty="0" err="1"/>
              <a:t>gradle</a:t>
            </a:r>
            <a:r>
              <a:rPr lang="en-US" dirty="0"/>
              <a:t> build and see that the build fails due to </a:t>
            </a:r>
            <a:r>
              <a:rPr lang="en-US" dirty="0" err="1"/>
              <a:t>app:test</a:t>
            </a:r>
            <a:r>
              <a:rPr lang="en-US" dirty="0"/>
              <a:t> task failing</a:t>
            </a:r>
          </a:p>
        </p:txBody>
      </p:sp>
      <p:sp>
        <p:nvSpPr>
          <p:cNvPr id="4" name="Slide Number Placeholder 3"/>
          <p:cNvSpPr>
            <a:spLocks noGrp="1"/>
          </p:cNvSpPr>
          <p:nvPr>
            <p:ph type="sldNum" sz="quarter" idx="5"/>
          </p:nvPr>
        </p:nvSpPr>
        <p:spPr/>
        <p:txBody>
          <a:bodyPr/>
          <a:lstStyle/>
          <a:p>
            <a:pPr>
              <a:defRPr/>
            </a:pPr>
            <a:fld id="{98096F9A-1222-4EE3-A43F-85F0DE641925}" type="slidenum">
              <a:rPr lang="en-US" smtClean="0"/>
              <a:pPr>
                <a:defRPr/>
              </a:pPr>
              <a:t>19</a:t>
            </a:fld>
            <a:endParaRPr lang="en-US"/>
          </a:p>
        </p:txBody>
      </p:sp>
    </p:spTree>
    <p:extLst>
      <p:ext uri="{BB962C8B-B14F-4D97-AF65-F5344CB8AC3E}">
        <p14:creationId xmlns:p14="http://schemas.microsoft.com/office/powerpoint/2010/main" val="1411006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Execute the software: java –jar .\app\build\libs\app.jar ; Next, make code change in </a:t>
            </a:r>
            <a:r>
              <a:rPr lang="en-US" dirty="0" err="1"/>
              <a:t>getGreeting</a:t>
            </a:r>
            <a:r>
              <a:rPr lang="en-US" dirty="0"/>
              <a:t> method to return null. Rerun </a:t>
            </a:r>
            <a:r>
              <a:rPr lang="en-US" dirty="0" err="1"/>
              <a:t>gradle</a:t>
            </a:r>
            <a:r>
              <a:rPr lang="en-US" dirty="0"/>
              <a:t> build and see that the build fails due to </a:t>
            </a:r>
            <a:r>
              <a:rPr lang="en-US" dirty="0" err="1"/>
              <a:t>app:test</a:t>
            </a:r>
            <a:r>
              <a:rPr lang="en-US" dirty="0"/>
              <a:t> task failing</a:t>
            </a:r>
          </a:p>
        </p:txBody>
      </p:sp>
      <p:sp>
        <p:nvSpPr>
          <p:cNvPr id="4" name="Slide Number Placeholder 3"/>
          <p:cNvSpPr>
            <a:spLocks noGrp="1"/>
          </p:cNvSpPr>
          <p:nvPr>
            <p:ph type="sldNum" sz="quarter" idx="5"/>
          </p:nvPr>
        </p:nvSpPr>
        <p:spPr/>
        <p:txBody>
          <a:bodyPr/>
          <a:lstStyle/>
          <a:p>
            <a:pPr>
              <a:defRPr/>
            </a:pPr>
            <a:fld id="{98096F9A-1222-4EE3-A43F-85F0DE641925}" type="slidenum">
              <a:rPr lang="en-US" smtClean="0"/>
              <a:pPr>
                <a:defRPr/>
              </a:pPr>
              <a:t>20</a:t>
            </a:fld>
            <a:endParaRPr lang="en-US"/>
          </a:p>
        </p:txBody>
      </p:sp>
    </p:spTree>
    <p:extLst>
      <p:ext uri="{BB962C8B-B14F-4D97-AF65-F5344CB8AC3E}">
        <p14:creationId xmlns:p14="http://schemas.microsoft.com/office/powerpoint/2010/main" val="3090855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Manually integrating code changes is a total non-starter in modern software development. Problem example: Past class project students trying to copy/merge code files. #Madness!</a:t>
            </a:r>
          </a:p>
        </p:txBody>
      </p:sp>
      <p:sp>
        <p:nvSpPr>
          <p:cNvPr id="4" name="Slide Number Placeholder 3"/>
          <p:cNvSpPr>
            <a:spLocks noGrp="1"/>
          </p:cNvSpPr>
          <p:nvPr>
            <p:ph type="sldNum" sz="quarter" idx="5"/>
          </p:nvPr>
        </p:nvSpPr>
        <p:spPr/>
        <p:txBody>
          <a:bodyPr/>
          <a:lstStyle/>
          <a:p>
            <a:pPr>
              <a:defRPr/>
            </a:pPr>
            <a:fld id="{98096F9A-1222-4EE3-A43F-85F0DE641925}" type="slidenum">
              <a:rPr lang="en-US" smtClean="0"/>
              <a:pPr>
                <a:defRPr/>
              </a:pPr>
              <a:t>21</a:t>
            </a:fld>
            <a:endParaRPr lang="en-US"/>
          </a:p>
        </p:txBody>
      </p:sp>
    </p:spTree>
    <p:extLst>
      <p:ext uri="{BB962C8B-B14F-4D97-AF65-F5344CB8AC3E}">
        <p14:creationId xmlns:p14="http://schemas.microsoft.com/office/powerpoint/2010/main" val="1281478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Manually integrating code changes is a total non-starter in modern software development. Problem example: MPP class project students trying to copy/merge code files. #Madness!</a:t>
            </a:r>
          </a:p>
        </p:txBody>
      </p:sp>
      <p:sp>
        <p:nvSpPr>
          <p:cNvPr id="4" name="Slide Number Placeholder 3"/>
          <p:cNvSpPr>
            <a:spLocks noGrp="1"/>
          </p:cNvSpPr>
          <p:nvPr>
            <p:ph type="sldNum" sz="quarter" idx="5"/>
          </p:nvPr>
        </p:nvSpPr>
        <p:spPr/>
        <p:txBody>
          <a:bodyPr/>
          <a:lstStyle/>
          <a:p>
            <a:pPr>
              <a:defRPr/>
            </a:pPr>
            <a:fld id="{98096F9A-1222-4EE3-A43F-85F0DE641925}" type="slidenum">
              <a:rPr lang="en-US" smtClean="0"/>
              <a:pPr>
                <a:defRPr/>
              </a:pPr>
              <a:t>22</a:t>
            </a:fld>
            <a:endParaRPr lang="en-US"/>
          </a:p>
        </p:txBody>
      </p:sp>
    </p:spTree>
    <p:extLst>
      <p:ext uri="{BB962C8B-B14F-4D97-AF65-F5344CB8AC3E}">
        <p14:creationId xmlns:p14="http://schemas.microsoft.com/office/powerpoint/2010/main" val="1867730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10F9794-990E-4438-BEA4-57AF660266F5}" type="datetime1">
              <a:rPr lang="en-US" smtClean="0">
                <a:solidFill>
                  <a:prstClr val="black">
                    <a:tint val="75000"/>
                  </a:prstClr>
                </a:solidFill>
              </a:rPr>
              <a:pPr/>
              <a:t>9/28/2023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42AED99-7FB4-404E-8A97-64753DCE42EC}"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CDF627-F4CC-4346-87B1-81D576987F46}" type="datetime1">
              <a:rPr lang="en-US" smtClean="0">
                <a:solidFill>
                  <a:prstClr val="black">
                    <a:tint val="75000"/>
                  </a:prstClr>
                </a:solidFill>
              </a:rPr>
              <a:pPr/>
              <a:t>9/28/2023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42AED99-7FB4-404E-8A97-64753DCE42EC}"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C73CEA-DC82-4DF7-A8EA-1B2BB6C30672}" type="datetime1">
              <a:rPr lang="en-US" smtClean="0">
                <a:solidFill>
                  <a:prstClr val="black">
                    <a:tint val="75000"/>
                  </a:prstClr>
                </a:solidFill>
              </a:rPr>
              <a:pPr/>
              <a:t>9/28/2023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42AED99-7FB4-404E-8A97-64753DCE42EC}"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1"/>
            <a:ext cx="8229600" cy="4525963"/>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fld id="{335B09D4-EE4C-46F1-8E5D-F64FE95B82CE}" type="datetime1">
              <a:rPr lang="en-US" smtClean="0">
                <a:solidFill>
                  <a:prstClr val="black">
                    <a:tint val="75000"/>
                  </a:prstClr>
                </a:solidFill>
              </a:rPr>
              <a:pPr>
                <a:defRPr/>
              </a:pPr>
              <a:t>9/28/2023</a:t>
            </a:fld>
            <a:endParaRPr lang="en-US">
              <a:solidFill>
                <a:prstClr val="black">
                  <a:tint val="75000"/>
                </a:prstClr>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prstClr val="black">
                  <a:tint val="75000"/>
                </a:prstClr>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0BC1BFA-AB3C-4E6B-B9F4-7A2BAAAFE2D2}"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A64327-E3D5-4AE2-B1C2-0F35AC12CA2B}" type="datetime1">
              <a:rPr lang="en-US" smtClean="0">
                <a:solidFill>
                  <a:prstClr val="black">
                    <a:tint val="75000"/>
                  </a:prstClr>
                </a:solidFill>
              </a:rPr>
              <a:pPr/>
              <a:t>9/28/2023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42AED99-7FB4-404E-8A97-64753DCE42EC}"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12EFD2-0B95-44C6-8DA0-873BFC97FA36}" type="datetime1">
              <a:rPr lang="en-US" smtClean="0">
                <a:solidFill>
                  <a:prstClr val="black">
                    <a:tint val="75000"/>
                  </a:prstClr>
                </a:solidFill>
              </a:rPr>
              <a:pPr/>
              <a:t>9/28/2023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42AED99-7FB4-404E-8A97-64753DCE42EC}"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83D36E4-C7BE-4C94-8EF5-C2BC69351959}" type="datetime1">
              <a:rPr lang="en-US" smtClean="0">
                <a:solidFill>
                  <a:prstClr val="black">
                    <a:tint val="75000"/>
                  </a:prstClr>
                </a:solidFill>
              </a:rPr>
              <a:pPr/>
              <a:t>9/28/2023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42AED99-7FB4-404E-8A97-64753DCE42EC}"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830321-D80F-4899-8BB9-13E9575DB8F8}" type="datetime1">
              <a:rPr lang="en-US" smtClean="0">
                <a:solidFill>
                  <a:prstClr val="black">
                    <a:tint val="75000"/>
                  </a:prstClr>
                </a:solidFill>
              </a:rPr>
              <a:pPr/>
              <a:t>9/28/2023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042AED99-7FB4-404E-8A97-64753DCE42EC}"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AC1E88E-20D7-43F5-8F62-F547A17F65C1}" type="datetime1">
              <a:rPr lang="en-US" smtClean="0">
                <a:solidFill>
                  <a:prstClr val="black">
                    <a:tint val="75000"/>
                  </a:prstClr>
                </a:solidFill>
              </a:rPr>
              <a:pPr/>
              <a:t>9/28/2023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42AED99-7FB4-404E-8A97-64753DCE42EC}"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508618-5210-4A7A-9405-A25725D29020}" type="datetime1">
              <a:rPr lang="en-US" smtClean="0">
                <a:solidFill>
                  <a:prstClr val="black">
                    <a:tint val="75000"/>
                  </a:prstClr>
                </a:solidFill>
              </a:rPr>
              <a:pPr/>
              <a:t>9/28/2023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42AED99-7FB4-404E-8A97-64753DCE42EC}"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E8F98DE-070D-42EF-B05A-C4FBC7896AB2}" type="datetime1">
              <a:rPr lang="en-US" smtClean="0">
                <a:solidFill>
                  <a:prstClr val="black">
                    <a:tint val="75000"/>
                  </a:prstClr>
                </a:solidFill>
              </a:rPr>
              <a:pPr/>
              <a:t>9/28/2023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42AED99-7FB4-404E-8A97-64753DCE42EC}"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B0EDC8-BAB2-4439-8039-1229AD0A1921}" type="datetime1">
              <a:rPr lang="en-US" smtClean="0">
                <a:solidFill>
                  <a:prstClr val="black">
                    <a:tint val="75000"/>
                  </a:prstClr>
                </a:solidFill>
              </a:rPr>
              <a:pPr/>
              <a:t>9/28/2023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42AED99-7FB4-404E-8A97-64753DCE42EC}"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1" fontAlgn="auto" hangingPunct="1">
              <a:spcBef>
                <a:spcPts val="0"/>
              </a:spcBef>
              <a:spcAft>
                <a:spcPts val="0"/>
              </a:spcAft>
            </a:pPr>
            <a:fld id="{145452E4-860F-4F1A-AEA1-15D229FA2BA4}" type="datetime1">
              <a:rPr lang="en-US" smtClean="0">
                <a:solidFill>
                  <a:prstClr val="black">
                    <a:tint val="75000"/>
                  </a:prstClr>
                </a:solidFill>
                <a:latin typeface="Calibri"/>
              </a:rPr>
              <a:pPr eaLnBrk="1" fontAlgn="auto" hangingPunct="1">
                <a:spcBef>
                  <a:spcPts val="0"/>
                </a:spcBef>
                <a:spcAft>
                  <a:spcPts val="0"/>
                </a:spcAft>
              </a:pPr>
              <a:t>9/28/2023</a:t>
            </a:fld>
            <a:endParaRPr lang="en-US" dirty="0">
              <a:solidFill>
                <a:srgbClr val="1F497D">
                  <a:shade val="90000"/>
                </a:srgbClr>
              </a:solidFill>
              <a:latin typeface="Calibri"/>
            </a:endParaRPr>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lgn="l" eaLnBrk="1" fontAlgn="auto" hangingPunct="1">
              <a:spcBef>
                <a:spcPts val="0"/>
              </a:spcBef>
              <a:spcAft>
                <a:spcPts val="0"/>
              </a:spcAft>
            </a:pPr>
            <a:endParaRPr lang="en-US" dirty="0">
              <a:solidFill>
                <a:srgbClr val="1F497D">
                  <a:shade val="90000"/>
                </a:srgbClr>
              </a:solidFill>
              <a:latin typeface="Calibri"/>
            </a:endParaRPr>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1" fontAlgn="auto" hangingPunct="1">
              <a:spcBef>
                <a:spcPts val="0"/>
              </a:spcBef>
              <a:spcAft>
                <a:spcPts val="0"/>
              </a:spcAft>
            </a:pPr>
            <a:fld id="{042AED99-7FB4-404E-8A97-64753DCE42EC}" type="slidenum">
              <a:rPr lang="en-US" smtClean="0">
                <a:solidFill>
                  <a:prstClr val="black">
                    <a:tint val="75000"/>
                  </a:prstClr>
                </a:solidFill>
                <a:latin typeface="Calibri"/>
              </a:rPr>
              <a:pPr eaLnBrk="1" fontAlgn="auto" hangingPunct="1">
                <a:spcBef>
                  <a:spcPts val="0"/>
                </a:spcBef>
                <a:spcAft>
                  <a:spcPts val="0"/>
                </a:spcAft>
              </a:pPr>
              <a:t>‹#›</a:t>
            </a:fld>
            <a:endParaRPr lang="en-US" dirty="0">
              <a:solidFill>
                <a:srgbClr val="1F497D">
                  <a:shade val="90000"/>
                </a:srgbClr>
              </a:solidFill>
              <a:latin typeface="Calibri"/>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mvnrepository.com/repos/centra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maven.apache.org/download.cgi"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712" name="Rectangle 8"/>
          <p:cNvSpPr>
            <a:spLocks noGrp="1" noChangeArrowheads="1"/>
          </p:cNvSpPr>
          <p:nvPr>
            <p:ph type="ctrTitle"/>
          </p:nvPr>
        </p:nvSpPr>
        <p:spPr>
          <a:xfrm>
            <a:off x="566927" y="3340411"/>
            <a:ext cx="7980565" cy="1231589"/>
          </a:xfrm>
        </p:spPr>
        <p:txBody>
          <a:bodyPr anchor="b">
            <a:noAutofit/>
          </a:bodyPr>
          <a:lstStyle/>
          <a:p>
            <a:pPr>
              <a:lnSpc>
                <a:spcPct val="90000"/>
              </a:lnSpc>
            </a:pPr>
            <a:r>
              <a:rPr lang="en-US" sz="4000" b="1" dirty="0">
                <a:solidFill>
                  <a:schemeClr val="tx2"/>
                </a:solidFill>
                <a:effectLst/>
                <a:latin typeface="Arial" pitchFamily="34" charset="0"/>
                <a:cs typeface="Arial" pitchFamily="34" charset="0"/>
              </a:rPr>
              <a:t>CS489:</a:t>
            </a:r>
            <a:br>
              <a:rPr lang="en-US" sz="4000" b="1" dirty="0">
                <a:solidFill>
                  <a:schemeClr val="tx2"/>
                </a:solidFill>
                <a:effectLst/>
                <a:latin typeface="Arial" pitchFamily="34" charset="0"/>
                <a:cs typeface="Arial" pitchFamily="34" charset="0"/>
              </a:rPr>
            </a:br>
            <a:r>
              <a:rPr lang="en-US" sz="4000" b="1" dirty="0">
                <a:solidFill>
                  <a:schemeClr val="tx2"/>
                </a:solidFill>
                <a:effectLst/>
                <a:latin typeface="Arial" pitchFamily="34" charset="0"/>
                <a:cs typeface="Arial" pitchFamily="34" charset="0"/>
              </a:rPr>
              <a:t>Applied Software Development</a:t>
            </a:r>
          </a:p>
        </p:txBody>
      </p:sp>
      <p:grpSp>
        <p:nvGrpSpPr>
          <p:cNvPr id="81" name="Group 80">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7257560" y="0"/>
            <a:ext cx="1886211" cy="2174333"/>
            <a:chOff x="-305" y="-4155"/>
            <a:chExt cx="2514948" cy="2174333"/>
          </a:xfrm>
        </p:grpSpPr>
        <p:sp>
          <p:nvSpPr>
            <p:cNvPr id="82" name="Freeform: Shape 81">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Shape 82">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85" name="Freeform: Shape 84">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7" name="Group 86">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228" y="4322879"/>
            <a:ext cx="2533818" cy="2535121"/>
            <a:chOff x="-305" y="-1"/>
            <a:chExt cx="3832880" cy="2876136"/>
          </a:xfrm>
        </p:grpSpPr>
        <p:sp>
          <p:nvSpPr>
            <p:cNvPr id="88" name="Freeform: Shape 87">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Shape 88">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Freeform: Shape 89">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Freeform: Shape 90">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Slide Number Placeholder 6"/>
          <p:cNvSpPr>
            <a:spLocks noGrp="1"/>
          </p:cNvSpPr>
          <p:nvPr>
            <p:ph type="sldNum" sz="quarter" idx="12"/>
          </p:nvPr>
        </p:nvSpPr>
        <p:spPr>
          <a:xfrm>
            <a:off x="6457950" y="6356350"/>
            <a:ext cx="2057400" cy="365125"/>
          </a:xfrm>
        </p:spPr>
        <p:txBody>
          <a:bodyPr>
            <a:normAutofit/>
          </a:bodyPr>
          <a:lstStyle/>
          <a:p>
            <a:pPr>
              <a:spcAft>
                <a:spcPts val="600"/>
              </a:spcAft>
            </a:pPr>
            <a:fld id="{042AED99-7FB4-404E-8A97-64753DCE42EC}" type="slidenum">
              <a:rPr lang="en-US" smtClean="0"/>
              <a:pPr>
                <a:spcAft>
                  <a:spcPts val="600"/>
                </a:spcAft>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CE70DF-E191-4A5C-8EBB-B00C1F076B91}"/>
              </a:ext>
            </a:extLst>
          </p:cNvPr>
          <p:cNvSpPr>
            <a:spLocks noGrp="1"/>
          </p:cNvSpPr>
          <p:nvPr>
            <p:ph type="title"/>
          </p:nvPr>
        </p:nvSpPr>
        <p:spPr>
          <a:xfrm>
            <a:off x="473202" y="502920"/>
            <a:ext cx="2564892" cy="1463040"/>
          </a:xfrm>
        </p:spPr>
        <p:txBody>
          <a:bodyPr anchor="ctr">
            <a:normAutofit/>
          </a:bodyPr>
          <a:lstStyle/>
          <a:p>
            <a:pPr>
              <a:lnSpc>
                <a:spcPct val="90000"/>
              </a:lnSpc>
            </a:pPr>
            <a:r>
              <a:rPr lang="en-US" sz="3300"/>
              <a:t>Demo: Apache Maven</a:t>
            </a:r>
          </a:p>
        </p:txBody>
      </p:sp>
      <p:sp>
        <p:nvSpPr>
          <p:cNvPr id="15"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80309" y="1227582"/>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 name="connsiteX0" fmla="*/ 0 w 1554480"/>
              <a:gd name="connsiteY0" fmla="*/ 0 h 13716"/>
              <a:gd name="connsiteX1" fmla="*/ 502615 w 1554480"/>
              <a:gd name="connsiteY1" fmla="*/ 0 h 13716"/>
              <a:gd name="connsiteX2" fmla="*/ 974141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1816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69558" y="-27075"/>
                  <a:pt x="365297" y="14897"/>
                  <a:pt x="549250" y="0"/>
                </a:cubicBezTo>
                <a:cubicBezTo>
                  <a:pt x="762323" y="14872"/>
                  <a:pt x="864871" y="21041"/>
                  <a:pt x="1082954" y="0"/>
                </a:cubicBezTo>
                <a:cubicBezTo>
                  <a:pt x="1306037" y="9403"/>
                  <a:pt x="1371926" y="14821"/>
                  <a:pt x="1554480" y="0"/>
                </a:cubicBezTo>
                <a:cubicBezTo>
                  <a:pt x="1554010" y="4793"/>
                  <a:pt x="1554680" y="10394"/>
                  <a:pt x="1554480" y="13716"/>
                </a:cubicBezTo>
                <a:cubicBezTo>
                  <a:pt x="1328957" y="3179"/>
                  <a:pt x="1207025" y="27731"/>
                  <a:pt x="1067410" y="13716"/>
                </a:cubicBezTo>
                <a:cubicBezTo>
                  <a:pt x="897316" y="-7440"/>
                  <a:pt x="788951" y="-24962"/>
                  <a:pt x="549250" y="13716"/>
                </a:cubicBezTo>
                <a:cubicBezTo>
                  <a:pt x="300394" y="-2982"/>
                  <a:pt x="129576" y="35301"/>
                  <a:pt x="0" y="13716"/>
                </a:cubicBezTo>
                <a:cubicBezTo>
                  <a:pt x="354" y="8869"/>
                  <a:pt x="649" y="6738"/>
                  <a:pt x="0" y="0"/>
                </a:cubicBezTo>
                <a:close/>
              </a:path>
              <a:path w="1554480" h="13716" stroke="0" extrusionOk="0">
                <a:moveTo>
                  <a:pt x="0" y="0"/>
                </a:moveTo>
                <a:cubicBezTo>
                  <a:pt x="249513" y="10124"/>
                  <a:pt x="389298" y="10419"/>
                  <a:pt x="502615" y="0"/>
                </a:cubicBezTo>
                <a:cubicBezTo>
                  <a:pt x="616735" y="10147"/>
                  <a:pt x="791037" y="-19212"/>
                  <a:pt x="974141" y="0"/>
                </a:cubicBezTo>
                <a:cubicBezTo>
                  <a:pt x="1141919" y="34853"/>
                  <a:pt x="1248514" y="16971"/>
                  <a:pt x="1554480" y="0"/>
                </a:cubicBezTo>
                <a:cubicBezTo>
                  <a:pt x="1554288" y="3835"/>
                  <a:pt x="1554171" y="7531"/>
                  <a:pt x="1554480" y="13716"/>
                </a:cubicBezTo>
                <a:cubicBezTo>
                  <a:pt x="1337806" y="9080"/>
                  <a:pt x="1308467" y="19887"/>
                  <a:pt x="1067410" y="13716"/>
                </a:cubicBezTo>
                <a:cubicBezTo>
                  <a:pt x="824349" y="13143"/>
                  <a:pt x="783437" y="24151"/>
                  <a:pt x="518160" y="13716"/>
                </a:cubicBezTo>
                <a:cubicBezTo>
                  <a:pt x="271530" y="4598"/>
                  <a:pt x="132568" y="-7659"/>
                  <a:pt x="0" y="13716"/>
                </a:cubicBezTo>
                <a:cubicBezTo>
                  <a:pt x="768" y="9617"/>
                  <a:pt x="-274" y="4847"/>
                  <a:pt x="0" y="0"/>
                </a:cubicBezTo>
                <a:close/>
              </a:path>
              <a:path w="1554480" h="13716" fill="none" stroke="0" extrusionOk="0">
                <a:moveTo>
                  <a:pt x="0" y="0"/>
                </a:moveTo>
                <a:cubicBezTo>
                  <a:pt x="95687" y="-31247"/>
                  <a:pt x="331569" y="3404"/>
                  <a:pt x="549250" y="0"/>
                </a:cubicBezTo>
                <a:cubicBezTo>
                  <a:pt x="776590" y="6530"/>
                  <a:pt x="844530" y="-5109"/>
                  <a:pt x="1082954" y="0"/>
                </a:cubicBezTo>
                <a:cubicBezTo>
                  <a:pt x="1293569" y="15486"/>
                  <a:pt x="1361850" y="13824"/>
                  <a:pt x="1554480" y="0"/>
                </a:cubicBezTo>
                <a:cubicBezTo>
                  <a:pt x="1553504" y="4786"/>
                  <a:pt x="1554832" y="10912"/>
                  <a:pt x="1554480" y="13716"/>
                </a:cubicBezTo>
                <a:cubicBezTo>
                  <a:pt x="1366718" y="4861"/>
                  <a:pt x="1218290" y="26644"/>
                  <a:pt x="1067410" y="13716"/>
                </a:cubicBezTo>
                <a:cubicBezTo>
                  <a:pt x="900327" y="-8822"/>
                  <a:pt x="792178" y="6310"/>
                  <a:pt x="549250" y="13716"/>
                </a:cubicBezTo>
                <a:cubicBezTo>
                  <a:pt x="295300" y="2843"/>
                  <a:pt x="142619" y="40779"/>
                  <a:pt x="0" y="13716"/>
                </a:cubicBezTo>
                <a:cubicBezTo>
                  <a:pt x="813" y="8812"/>
                  <a:pt x="948" y="672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740FA7C-AD64-448D-8D8F-4B610136B20A}"/>
              </a:ext>
            </a:extLst>
          </p:cNvPr>
          <p:cNvSpPr>
            <a:spLocks noGrp="1"/>
          </p:cNvSpPr>
          <p:nvPr>
            <p:ph idx="1"/>
          </p:nvPr>
        </p:nvSpPr>
        <p:spPr>
          <a:xfrm>
            <a:off x="3490721" y="502920"/>
            <a:ext cx="5170932" cy="1463040"/>
          </a:xfrm>
        </p:spPr>
        <p:txBody>
          <a:bodyPr anchor="ctr">
            <a:normAutofit/>
          </a:bodyPr>
          <a:lstStyle/>
          <a:p>
            <a:r>
              <a:rPr lang="en-US" sz="1900"/>
              <a:t>Select the “Create Java Project” button</a:t>
            </a:r>
          </a:p>
          <a:p>
            <a:endParaRPr lang="en-US" sz="1900"/>
          </a:p>
        </p:txBody>
      </p:sp>
      <p:pic>
        <p:nvPicPr>
          <p:cNvPr id="8" name="Picture 7">
            <a:extLst>
              <a:ext uri="{FF2B5EF4-FFF2-40B4-BE49-F238E27FC236}">
                <a16:creationId xmlns:a16="http://schemas.microsoft.com/office/drawing/2014/main" id="{5EAE86F6-2E84-8C2F-DA49-4CEE1331D69F}"/>
              </a:ext>
            </a:extLst>
          </p:cNvPr>
          <p:cNvPicPr>
            <a:picLocks noChangeAspect="1"/>
          </p:cNvPicPr>
          <p:nvPr/>
        </p:nvPicPr>
        <p:blipFill>
          <a:blip r:embed="rId2"/>
          <a:stretch>
            <a:fillRect/>
          </a:stretch>
        </p:blipFill>
        <p:spPr>
          <a:xfrm>
            <a:off x="918255" y="2133600"/>
            <a:ext cx="7588366" cy="4116688"/>
          </a:xfrm>
          <a:prstGeom prst="rect">
            <a:avLst/>
          </a:prstGeom>
        </p:spPr>
      </p:pic>
      <p:sp>
        <p:nvSpPr>
          <p:cNvPr id="4" name="Slide Number Placeholder 3">
            <a:extLst>
              <a:ext uri="{FF2B5EF4-FFF2-40B4-BE49-F238E27FC236}">
                <a16:creationId xmlns:a16="http://schemas.microsoft.com/office/drawing/2014/main" id="{95FE0203-A89B-4BFF-88D7-6DE50EF8FC0E}"/>
              </a:ext>
            </a:extLst>
          </p:cNvPr>
          <p:cNvSpPr>
            <a:spLocks noGrp="1"/>
          </p:cNvSpPr>
          <p:nvPr>
            <p:ph type="sldNum" sz="quarter" idx="12"/>
          </p:nvPr>
        </p:nvSpPr>
        <p:spPr>
          <a:xfrm>
            <a:off x="6457950" y="6356350"/>
            <a:ext cx="2057400" cy="365125"/>
          </a:xfrm>
        </p:spPr>
        <p:txBody>
          <a:bodyPr>
            <a:normAutofit/>
          </a:bodyPr>
          <a:lstStyle/>
          <a:p>
            <a:pPr>
              <a:spcAft>
                <a:spcPts val="600"/>
              </a:spcAft>
            </a:pPr>
            <a:fld id="{042AED99-7FB4-404E-8A97-64753DCE42EC}" type="slidenum">
              <a:rPr lang="en-US" smtClean="0"/>
              <a:pPr>
                <a:spcAft>
                  <a:spcPts val="600"/>
                </a:spcAft>
              </a:pPr>
              <a:t>10</a:t>
            </a:fld>
            <a:endParaRPr lang="en-US"/>
          </a:p>
        </p:txBody>
      </p:sp>
      <p:sp>
        <p:nvSpPr>
          <p:cNvPr id="5" name="Content Placeholder 2">
            <a:extLst>
              <a:ext uri="{FF2B5EF4-FFF2-40B4-BE49-F238E27FC236}">
                <a16:creationId xmlns:a16="http://schemas.microsoft.com/office/drawing/2014/main" id="{602EBD6C-7067-4126-BA03-200D8CF2565D}"/>
              </a:ext>
            </a:extLst>
          </p:cNvPr>
          <p:cNvSpPr txBox="1">
            <a:spLocks/>
          </p:cNvSpPr>
          <p:nvPr/>
        </p:nvSpPr>
        <p:spPr>
          <a:xfrm>
            <a:off x="381000" y="2728915"/>
            <a:ext cx="8229600" cy="374808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endParaRPr lang="en-US" dirty="0"/>
          </a:p>
        </p:txBody>
      </p:sp>
    </p:spTree>
    <p:extLst>
      <p:ext uri="{BB962C8B-B14F-4D97-AF65-F5344CB8AC3E}">
        <p14:creationId xmlns:p14="http://schemas.microsoft.com/office/powerpoint/2010/main" val="1537854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CE70DF-E191-4A5C-8EBB-B00C1F076B91}"/>
              </a:ext>
            </a:extLst>
          </p:cNvPr>
          <p:cNvSpPr>
            <a:spLocks noGrp="1"/>
          </p:cNvSpPr>
          <p:nvPr>
            <p:ph type="title"/>
          </p:nvPr>
        </p:nvSpPr>
        <p:spPr>
          <a:xfrm>
            <a:off x="473202" y="502920"/>
            <a:ext cx="2564892" cy="1463040"/>
          </a:xfrm>
        </p:spPr>
        <p:txBody>
          <a:bodyPr anchor="ctr">
            <a:normAutofit/>
          </a:bodyPr>
          <a:lstStyle/>
          <a:p>
            <a:pPr>
              <a:lnSpc>
                <a:spcPct val="90000"/>
              </a:lnSpc>
            </a:pPr>
            <a:r>
              <a:rPr lang="en-US" sz="3300"/>
              <a:t>Demo: Apache Maven</a:t>
            </a:r>
          </a:p>
        </p:txBody>
      </p:sp>
      <p:sp>
        <p:nvSpPr>
          <p:cNvPr id="2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80309" y="1227582"/>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 name="connsiteX0" fmla="*/ 0 w 1554480"/>
              <a:gd name="connsiteY0" fmla="*/ 0 h 13716"/>
              <a:gd name="connsiteX1" fmla="*/ 502615 w 1554480"/>
              <a:gd name="connsiteY1" fmla="*/ 0 h 13716"/>
              <a:gd name="connsiteX2" fmla="*/ 974141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1816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69558" y="-27075"/>
                  <a:pt x="365297" y="14897"/>
                  <a:pt x="549250" y="0"/>
                </a:cubicBezTo>
                <a:cubicBezTo>
                  <a:pt x="762323" y="14872"/>
                  <a:pt x="864871" y="21041"/>
                  <a:pt x="1082954" y="0"/>
                </a:cubicBezTo>
                <a:cubicBezTo>
                  <a:pt x="1306037" y="9403"/>
                  <a:pt x="1371926" y="14821"/>
                  <a:pt x="1554480" y="0"/>
                </a:cubicBezTo>
                <a:cubicBezTo>
                  <a:pt x="1554010" y="4793"/>
                  <a:pt x="1554680" y="10394"/>
                  <a:pt x="1554480" y="13716"/>
                </a:cubicBezTo>
                <a:cubicBezTo>
                  <a:pt x="1328957" y="3179"/>
                  <a:pt x="1207025" y="27731"/>
                  <a:pt x="1067410" y="13716"/>
                </a:cubicBezTo>
                <a:cubicBezTo>
                  <a:pt x="897316" y="-7440"/>
                  <a:pt x="788951" y="-24962"/>
                  <a:pt x="549250" y="13716"/>
                </a:cubicBezTo>
                <a:cubicBezTo>
                  <a:pt x="300394" y="-2982"/>
                  <a:pt x="129576" y="35301"/>
                  <a:pt x="0" y="13716"/>
                </a:cubicBezTo>
                <a:cubicBezTo>
                  <a:pt x="354" y="8869"/>
                  <a:pt x="649" y="6738"/>
                  <a:pt x="0" y="0"/>
                </a:cubicBezTo>
                <a:close/>
              </a:path>
              <a:path w="1554480" h="13716" stroke="0" extrusionOk="0">
                <a:moveTo>
                  <a:pt x="0" y="0"/>
                </a:moveTo>
                <a:cubicBezTo>
                  <a:pt x="249513" y="10124"/>
                  <a:pt x="389298" y="10419"/>
                  <a:pt x="502615" y="0"/>
                </a:cubicBezTo>
                <a:cubicBezTo>
                  <a:pt x="616735" y="10147"/>
                  <a:pt x="791037" y="-19212"/>
                  <a:pt x="974141" y="0"/>
                </a:cubicBezTo>
                <a:cubicBezTo>
                  <a:pt x="1141919" y="34853"/>
                  <a:pt x="1248514" y="16971"/>
                  <a:pt x="1554480" y="0"/>
                </a:cubicBezTo>
                <a:cubicBezTo>
                  <a:pt x="1554288" y="3835"/>
                  <a:pt x="1554171" y="7531"/>
                  <a:pt x="1554480" y="13716"/>
                </a:cubicBezTo>
                <a:cubicBezTo>
                  <a:pt x="1337806" y="9080"/>
                  <a:pt x="1308467" y="19887"/>
                  <a:pt x="1067410" y="13716"/>
                </a:cubicBezTo>
                <a:cubicBezTo>
                  <a:pt x="824349" y="13143"/>
                  <a:pt x="783437" y="24151"/>
                  <a:pt x="518160" y="13716"/>
                </a:cubicBezTo>
                <a:cubicBezTo>
                  <a:pt x="271530" y="4598"/>
                  <a:pt x="132568" y="-7659"/>
                  <a:pt x="0" y="13716"/>
                </a:cubicBezTo>
                <a:cubicBezTo>
                  <a:pt x="768" y="9617"/>
                  <a:pt x="-274" y="4847"/>
                  <a:pt x="0" y="0"/>
                </a:cubicBezTo>
                <a:close/>
              </a:path>
              <a:path w="1554480" h="13716" fill="none" stroke="0" extrusionOk="0">
                <a:moveTo>
                  <a:pt x="0" y="0"/>
                </a:moveTo>
                <a:cubicBezTo>
                  <a:pt x="95687" y="-31247"/>
                  <a:pt x="331569" y="3404"/>
                  <a:pt x="549250" y="0"/>
                </a:cubicBezTo>
                <a:cubicBezTo>
                  <a:pt x="776590" y="6530"/>
                  <a:pt x="844530" y="-5109"/>
                  <a:pt x="1082954" y="0"/>
                </a:cubicBezTo>
                <a:cubicBezTo>
                  <a:pt x="1293569" y="15486"/>
                  <a:pt x="1361850" y="13824"/>
                  <a:pt x="1554480" y="0"/>
                </a:cubicBezTo>
                <a:cubicBezTo>
                  <a:pt x="1553504" y="4786"/>
                  <a:pt x="1554832" y="10912"/>
                  <a:pt x="1554480" y="13716"/>
                </a:cubicBezTo>
                <a:cubicBezTo>
                  <a:pt x="1366718" y="4861"/>
                  <a:pt x="1218290" y="26644"/>
                  <a:pt x="1067410" y="13716"/>
                </a:cubicBezTo>
                <a:cubicBezTo>
                  <a:pt x="900327" y="-8822"/>
                  <a:pt x="792178" y="6310"/>
                  <a:pt x="549250" y="13716"/>
                </a:cubicBezTo>
                <a:cubicBezTo>
                  <a:pt x="295300" y="2843"/>
                  <a:pt x="142619" y="40779"/>
                  <a:pt x="0" y="13716"/>
                </a:cubicBezTo>
                <a:cubicBezTo>
                  <a:pt x="813" y="8812"/>
                  <a:pt x="948" y="672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740FA7C-AD64-448D-8D8F-4B610136B20A}"/>
              </a:ext>
            </a:extLst>
          </p:cNvPr>
          <p:cNvSpPr>
            <a:spLocks noGrp="1"/>
          </p:cNvSpPr>
          <p:nvPr>
            <p:ph idx="1"/>
          </p:nvPr>
        </p:nvSpPr>
        <p:spPr>
          <a:xfrm>
            <a:off x="3490721" y="502920"/>
            <a:ext cx="5170932" cy="1463040"/>
          </a:xfrm>
        </p:spPr>
        <p:txBody>
          <a:bodyPr anchor="ctr">
            <a:normAutofit/>
          </a:bodyPr>
          <a:lstStyle/>
          <a:p>
            <a:r>
              <a:rPr lang="en-US" sz="1900" dirty="0"/>
              <a:t>Project code implemented - </a:t>
            </a:r>
            <a:r>
              <a:rPr lang="en-US" sz="1900"/>
              <a:t>CustomerMgmtCLIApp</a:t>
            </a:r>
            <a:endParaRPr lang="en-US" sz="1900" dirty="0"/>
          </a:p>
          <a:p>
            <a:endParaRPr lang="en-US" sz="1900" dirty="0"/>
          </a:p>
        </p:txBody>
      </p:sp>
      <p:pic>
        <p:nvPicPr>
          <p:cNvPr id="7" name="Picture 6">
            <a:extLst>
              <a:ext uri="{FF2B5EF4-FFF2-40B4-BE49-F238E27FC236}">
                <a16:creationId xmlns:a16="http://schemas.microsoft.com/office/drawing/2014/main" id="{AF1D8310-9D0C-8614-6DE9-BB98C060C908}"/>
              </a:ext>
            </a:extLst>
          </p:cNvPr>
          <p:cNvPicPr>
            <a:picLocks noChangeAspect="1"/>
          </p:cNvPicPr>
          <p:nvPr/>
        </p:nvPicPr>
        <p:blipFill>
          <a:blip r:embed="rId2"/>
          <a:stretch>
            <a:fillRect/>
          </a:stretch>
        </p:blipFill>
        <p:spPr>
          <a:xfrm>
            <a:off x="918254" y="2209800"/>
            <a:ext cx="7447905" cy="4040488"/>
          </a:xfrm>
          <a:prstGeom prst="rect">
            <a:avLst/>
          </a:prstGeom>
        </p:spPr>
      </p:pic>
      <p:sp>
        <p:nvSpPr>
          <p:cNvPr id="4" name="Slide Number Placeholder 3">
            <a:extLst>
              <a:ext uri="{FF2B5EF4-FFF2-40B4-BE49-F238E27FC236}">
                <a16:creationId xmlns:a16="http://schemas.microsoft.com/office/drawing/2014/main" id="{95FE0203-A89B-4BFF-88D7-6DE50EF8FC0E}"/>
              </a:ext>
            </a:extLst>
          </p:cNvPr>
          <p:cNvSpPr>
            <a:spLocks noGrp="1"/>
          </p:cNvSpPr>
          <p:nvPr>
            <p:ph type="sldNum" sz="quarter" idx="12"/>
          </p:nvPr>
        </p:nvSpPr>
        <p:spPr>
          <a:xfrm>
            <a:off x="6457950" y="6356350"/>
            <a:ext cx="2057400" cy="365125"/>
          </a:xfrm>
        </p:spPr>
        <p:txBody>
          <a:bodyPr>
            <a:normAutofit/>
          </a:bodyPr>
          <a:lstStyle/>
          <a:p>
            <a:pPr>
              <a:spcAft>
                <a:spcPts val="600"/>
              </a:spcAft>
            </a:pPr>
            <a:fld id="{042AED99-7FB4-404E-8A97-64753DCE42EC}" type="slidenum">
              <a:rPr lang="en-US" smtClean="0"/>
              <a:pPr>
                <a:spcAft>
                  <a:spcPts val="600"/>
                </a:spcAft>
              </a:pPr>
              <a:t>11</a:t>
            </a:fld>
            <a:endParaRPr lang="en-US"/>
          </a:p>
        </p:txBody>
      </p:sp>
    </p:spTree>
    <p:extLst>
      <p:ext uri="{BB962C8B-B14F-4D97-AF65-F5344CB8AC3E}">
        <p14:creationId xmlns:p14="http://schemas.microsoft.com/office/powerpoint/2010/main" val="379473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CE70DF-E191-4A5C-8EBB-B00C1F076B91}"/>
              </a:ext>
            </a:extLst>
          </p:cNvPr>
          <p:cNvSpPr>
            <a:spLocks noGrp="1"/>
          </p:cNvSpPr>
          <p:nvPr>
            <p:ph type="title"/>
          </p:nvPr>
        </p:nvSpPr>
        <p:spPr>
          <a:xfrm>
            <a:off x="473202" y="502920"/>
            <a:ext cx="2564892" cy="1463040"/>
          </a:xfrm>
        </p:spPr>
        <p:txBody>
          <a:bodyPr anchor="ctr">
            <a:normAutofit/>
          </a:bodyPr>
          <a:lstStyle/>
          <a:p>
            <a:pPr>
              <a:lnSpc>
                <a:spcPct val="90000"/>
              </a:lnSpc>
            </a:pPr>
            <a:r>
              <a:rPr lang="en-US" sz="3300"/>
              <a:t>Demo: Apache Maven</a:t>
            </a:r>
          </a:p>
        </p:txBody>
      </p:sp>
      <p:sp>
        <p:nvSpPr>
          <p:cNvPr id="29"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80309" y="1227582"/>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 name="connsiteX0" fmla="*/ 0 w 1554480"/>
              <a:gd name="connsiteY0" fmla="*/ 0 h 13716"/>
              <a:gd name="connsiteX1" fmla="*/ 502615 w 1554480"/>
              <a:gd name="connsiteY1" fmla="*/ 0 h 13716"/>
              <a:gd name="connsiteX2" fmla="*/ 974141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1816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69558" y="-27075"/>
                  <a:pt x="365297" y="14897"/>
                  <a:pt x="549250" y="0"/>
                </a:cubicBezTo>
                <a:cubicBezTo>
                  <a:pt x="762323" y="14872"/>
                  <a:pt x="864871" y="21041"/>
                  <a:pt x="1082954" y="0"/>
                </a:cubicBezTo>
                <a:cubicBezTo>
                  <a:pt x="1306037" y="9403"/>
                  <a:pt x="1371926" y="14821"/>
                  <a:pt x="1554480" y="0"/>
                </a:cubicBezTo>
                <a:cubicBezTo>
                  <a:pt x="1554010" y="4793"/>
                  <a:pt x="1554680" y="10394"/>
                  <a:pt x="1554480" y="13716"/>
                </a:cubicBezTo>
                <a:cubicBezTo>
                  <a:pt x="1328957" y="3179"/>
                  <a:pt x="1207025" y="27731"/>
                  <a:pt x="1067410" y="13716"/>
                </a:cubicBezTo>
                <a:cubicBezTo>
                  <a:pt x="897316" y="-7440"/>
                  <a:pt x="788951" y="-24962"/>
                  <a:pt x="549250" y="13716"/>
                </a:cubicBezTo>
                <a:cubicBezTo>
                  <a:pt x="300394" y="-2982"/>
                  <a:pt x="129576" y="35301"/>
                  <a:pt x="0" y="13716"/>
                </a:cubicBezTo>
                <a:cubicBezTo>
                  <a:pt x="354" y="8869"/>
                  <a:pt x="649" y="6738"/>
                  <a:pt x="0" y="0"/>
                </a:cubicBezTo>
                <a:close/>
              </a:path>
              <a:path w="1554480" h="13716" stroke="0" extrusionOk="0">
                <a:moveTo>
                  <a:pt x="0" y="0"/>
                </a:moveTo>
                <a:cubicBezTo>
                  <a:pt x="249513" y="10124"/>
                  <a:pt x="389298" y="10419"/>
                  <a:pt x="502615" y="0"/>
                </a:cubicBezTo>
                <a:cubicBezTo>
                  <a:pt x="616735" y="10147"/>
                  <a:pt x="791037" y="-19212"/>
                  <a:pt x="974141" y="0"/>
                </a:cubicBezTo>
                <a:cubicBezTo>
                  <a:pt x="1141919" y="34853"/>
                  <a:pt x="1248514" y="16971"/>
                  <a:pt x="1554480" y="0"/>
                </a:cubicBezTo>
                <a:cubicBezTo>
                  <a:pt x="1554288" y="3835"/>
                  <a:pt x="1554171" y="7531"/>
                  <a:pt x="1554480" y="13716"/>
                </a:cubicBezTo>
                <a:cubicBezTo>
                  <a:pt x="1337806" y="9080"/>
                  <a:pt x="1308467" y="19887"/>
                  <a:pt x="1067410" y="13716"/>
                </a:cubicBezTo>
                <a:cubicBezTo>
                  <a:pt x="824349" y="13143"/>
                  <a:pt x="783437" y="24151"/>
                  <a:pt x="518160" y="13716"/>
                </a:cubicBezTo>
                <a:cubicBezTo>
                  <a:pt x="271530" y="4598"/>
                  <a:pt x="132568" y="-7659"/>
                  <a:pt x="0" y="13716"/>
                </a:cubicBezTo>
                <a:cubicBezTo>
                  <a:pt x="768" y="9617"/>
                  <a:pt x="-274" y="4847"/>
                  <a:pt x="0" y="0"/>
                </a:cubicBezTo>
                <a:close/>
              </a:path>
              <a:path w="1554480" h="13716" fill="none" stroke="0" extrusionOk="0">
                <a:moveTo>
                  <a:pt x="0" y="0"/>
                </a:moveTo>
                <a:cubicBezTo>
                  <a:pt x="95687" y="-31247"/>
                  <a:pt x="331569" y="3404"/>
                  <a:pt x="549250" y="0"/>
                </a:cubicBezTo>
                <a:cubicBezTo>
                  <a:pt x="776590" y="6530"/>
                  <a:pt x="844530" y="-5109"/>
                  <a:pt x="1082954" y="0"/>
                </a:cubicBezTo>
                <a:cubicBezTo>
                  <a:pt x="1293569" y="15486"/>
                  <a:pt x="1361850" y="13824"/>
                  <a:pt x="1554480" y="0"/>
                </a:cubicBezTo>
                <a:cubicBezTo>
                  <a:pt x="1553504" y="4786"/>
                  <a:pt x="1554832" y="10912"/>
                  <a:pt x="1554480" y="13716"/>
                </a:cubicBezTo>
                <a:cubicBezTo>
                  <a:pt x="1366718" y="4861"/>
                  <a:pt x="1218290" y="26644"/>
                  <a:pt x="1067410" y="13716"/>
                </a:cubicBezTo>
                <a:cubicBezTo>
                  <a:pt x="900327" y="-8822"/>
                  <a:pt x="792178" y="6310"/>
                  <a:pt x="549250" y="13716"/>
                </a:cubicBezTo>
                <a:cubicBezTo>
                  <a:pt x="295300" y="2843"/>
                  <a:pt x="142619" y="40779"/>
                  <a:pt x="0" y="13716"/>
                </a:cubicBezTo>
                <a:cubicBezTo>
                  <a:pt x="813" y="8812"/>
                  <a:pt x="948" y="672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740FA7C-AD64-448D-8D8F-4B610136B20A}"/>
              </a:ext>
            </a:extLst>
          </p:cNvPr>
          <p:cNvSpPr>
            <a:spLocks noGrp="1"/>
          </p:cNvSpPr>
          <p:nvPr>
            <p:ph idx="1"/>
          </p:nvPr>
        </p:nvSpPr>
        <p:spPr>
          <a:xfrm>
            <a:off x="3490721" y="502920"/>
            <a:ext cx="5170932" cy="1463040"/>
          </a:xfrm>
        </p:spPr>
        <p:txBody>
          <a:bodyPr anchor="ctr">
            <a:normAutofit/>
          </a:bodyPr>
          <a:lstStyle/>
          <a:p>
            <a:r>
              <a:rPr lang="en-US" sz="1900" dirty="0"/>
              <a:t>Execute Maven clean package</a:t>
            </a:r>
          </a:p>
          <a:p>
            <a:endParaRPr lang="en-US" sz="1900" dirty="0"/>
          </a:p>
        </p:txBody>
      </p:sp>
      <p:pic>
        <p:nvPicPr>
          <p:cNvPr id="6" name="Picture 5" descr="A computer screen shot of a program&#10;&#10;Description automatically generated">
            <a:extLst>
              <a:ext uri="{FF2B5EF4-FFF2-40B4-BE49-F238E27FC236}">
                <a16:creationId xmlns:a16="http://schemas.microsoft.com/office/drawing/2014/main" id="{EA8F898E-8ADB-2DA0-6BEE-2F9D3EAAC9BF}"/>
              </a:ext>
            </a:extLst>
          </p:cNvPr>
          <p:cNvPicPr>
            <a:picLocks noChangeAspect="1"/>
          </p:cNvPicPr>
          <p:nvPr/>
        </p:nvPicPr>
        <p:blipFill>
          <a:blip r:embed="rId2"/>
          <a:stretch>
            <a:fillRect/>
          </a:stretch>
        </p:blipFill>
        <p:spPr>
          <a:xfrm>
            <a:off x="918255" y="2290936"/>
            <a:ext cx="7298346" cy="3959352"/>
          </a:xfrm>
          <a:prstGeom prst="rect">
            <a:avLst/>
          </a:prstGeom>
        </p:spPr>
      </p:pic>
      <p:sp>
        <p:nvSpPr>
          <p:cNvPr id="4" name="Slide Number Placeholder 3">
            <a:extLst>
              <a:ext uri="{FF2B5EF4-FFF2-40B4-BE49-F238E27FC236}">
                <a16:creationId xmlns:a16="http://schemas.microsoft.com/office/drawing/2014/main" id="{95FE0203-A89B-4BFF-88D7-6DE50EF8FC0E}"/>
              </a:ext>
            </a:extLst>
          </p:cNvPr>
          <p:cNvSpPr>
            <a:spLocks noGrp="1"/>
          </p:cNvSpPr>
          <p:nvPr>
            <p:ph type="sldNum" sz="quarter" idx="12"/>
          </p:nvPr>
        </p:nvSpPr>
        <p:spPr>
          <a:xfrm>
            <a:off x="6457950" y="6356350"/>
            <a:ext cx="2057400" cy="365125"/>
          </a:xfrm>
        </p:spPr>
        <p:txBody>
          <a:bodyPr>
            <a:normAutofit/>
          </a:bodyPr>
          <a:lstStyle/>
          <a:p>
            <a:pPr>
              <a:spcAft>
                <a:spcPts val="600"/>
              </a:spcAft>
            </a:pPr>
            <a:fld id="{042AED99-7FB4-404E-8A97-64753DCE42EC}" type="slidenum">
              <a:rPr lang="en-US" smtClean="0"/>
              <a:pPr>
                <a:spcAft>
                  <a:spcPts val="600"/>
                </a:spcAft>
              </a:pPr>
              <a:t>12</a:t>
            </a:fld>
            <a:endParaRPr lang="en-US"/>
          </a:p>
        </p:txBody>
      </p:sp>
    </p:spTree>
    <p:extLst>
      <p:ext uri="{BB962C8B-B14F-4D97-AF65-F5344CB8AC3E}">
        <p14:creationId xmlns:p14="http://schemas.microsoft.com/office/powerpoint/2010/main" val="1702589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CE70DF-E191-4A5C-8EBB-B00C1F076B91}"/>
              </a:ext>
            </a:extLst>
          </p:cNvPr>
          <p:cNvSpPr>
            <a:spLocks noGrp="1"/>
          </p:cNvSpPr>
          <p:nvPr>
            <p:ph type="title"/>
          </p:nvPr>
        </p:nvSpPr>
        <p:spPr>
          <a:xfrm>
            <a:off x="473202" y="502920"/>
            <a:ext cx="2564892" cy="1463040"/>
          </a:xfrm>
        </p:spPr>
        <p:txBody>
          <a:bodyPr anchor="ctr">
            <a:normAutofit/>
          </a:bodyPr>
          <a:lstStyle/>
          <a:p>
            <a:pPr>
              <a:lnSpc>
                <a:spcPct val="90000"/>
              </a:lnSpc>
            </a:pPr>
            <a:r>
              <a:rPr lang="en-US" sz="3300"/>
              <a:t>Demo: Apache Maven</a:t>
            </a:r>
          </a:p>
        </p:txBody>
      </p:sp>
      <p:sp>
        <p:nvSpPr>
          <p:cNvPr id="36"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80309" y="1227582"/>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 name="connsiteX0" fmla="*/ 0 w 1554480"/>
              <a:gd name="connsiteY0" fmla="*/ 0 h 13716"/>
              <a:gd name="connsiteX1" fmla="*/ 502615 w 1554480"/>
              <a:gd name="connsiteY1" fmla="*/ 0 h 13716"/>
              <a:gd name="connsiteX2" fmla="*/ 974141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1816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69558" y="-27075"/>
                  <a:pt x="365297" y="14897"/>
                  <a:pt x="549250" y="0"/>
                </a:cubicBezTo>
                <a:cubicBezTo>
                  <a:pt x="762323" y="14872"/>
                  <a:pt x="864871" y="21041"/>
                  <a:pt x="1082954" y="0"/>
                </a:cubicBezTo>
                <a:cubicBezTo>
                  <a:pt x="1306037" y="9403"/>
                  <a:pt x="1371926" y="14821"/>
                  <a:pt x="1554480" y="0"/>
                </a:cubicBezTo>
                <a:cubicBezTo>
                  <a:pt x="1554010" y="4793"/>
                  <a:pt x="1554680" y="10394"/>
                  <a:pt x="1554480" y="13716"/>
                </a:cubicBezTo>
                <a:cubicBezTo>
                  <a:pt x="1328957" y="3179"/>
                  <a:pt x="1207025" y="27731"/>
                  <a:pt x="1067410" y="13716"/>
                </a:cubicBezTo>
                <a:cubicBezTo>
                  <a:pt x="897316" y="-7440"/>
                  <a:pt x="788951" y="-24962"/>
                  <a:pt x="549250" y="13716"/>
                </a:cubicBezTo>
                <a:cubicBezTo>
                  <a:pt x="300394" y="-2982"/>
                  <a:pt x="129576" y="35301"/>
                  <a:pt x="0" y="13716"/>
                </a:cubicBezTo>
                <a:cubicBezTo>
                  <a:pt x="354" y="8869"/>
                  <a:pt x="649" y="6738"/>
                  <a:pt x="0" y="0"/>
                </a:cubicBezTo>
                <a:close/>
              </a:path>
              <a:path w="1554480" h="13716" stroke="0" extrusionOk="0">
                <a:moveTo>
                  <a:pt x="0" y="0"/>
                </a:moveTo>
                <a:cubicBezTo>
                  <a:pt x="249513" y="10124"/>
                  <a:pt x="389298" y="10419"/>
                  <a:pt x="502615" y="0"/>
                </a:cubicBezTo>
                <a:cubicBezTo>
                  <a:pt x="616735" y="10147"/>
                  <a:pt x="791037" y="-19212"/>
                  <a:pt x="974141" y="0"/>
                </a:cubicBezTo>
                <a:cubicBezTo>
                  <a:pt x="1141919" y="34853"/>
                  <a:pt x="1248514" y="16971"/>
                  <a:pt x="1554480" y="0"/>
                </a:cubicBezTo>
                <a:cubicBezTo>
                  <a:pt x="1554288" y="3835"/>
                  <a:pt x="1554171" y="7531"/>
                  <a:pt x="1554480" y="13716"/>
                </a:cubicBezTo>
                <a:cubicBezTo>
                  <a:pt x="1337806" y="9080"/>
                  <a:pt x="1308467" y="19887"/>
                  <a:pt x="1067410" y="13716"/>
                </a:cubicBezTo>
                <a:cubicBezTo>
                  <a:pt x="824349" y="13143"/>
                  <a:pt x="783437" y="24151"/>
                  <a:pt x="518160" y="13716"/>
                </a:cubicBezTo>
                <a:cubicBezTo>
                  <a:pt x="271530" y="4598"/>
                  <a:pt x="132568" y="-7659"/>
                  <a:pt x="0" y="13716"/>
                </a:cubicBezTo>
                <a:cubicBezTo>
                  <a:pt x="768" y="9617"/>
                  <a:pt x="-274" y="4847"/>
                  <a:pt x="0" y="0"/>
                </a:cubicBezTo>
                <a:close/>
              </a:path>
              <a:path w="1554480" h="13716" fill="none" stroke="0" extrusionOk="0">
                <a:moveTo>
                  <a:pt x="0" y="0"/>
                </a:moveTo>
                <a:cubicBezTo>
                  <a:pt x="95687" y="-31247"/>
                  <a:pt x="331569" y="3404"/>
                  <a:pt x="549250" y="0"/>
                </a:cubicBezTo>
                <a:cubicBezTo>
                  <a:pt x="776590" y="6530"/>
                  <a:pt x="844530" y="-5109"/>
                  <a:pt x="1082954" y="0"/>
                </a:cubicBezTo>
                <a:cubicBezTo>
                  <a:pt x="1293569" y="15486"/>
                  <a:pt x="1361850" y="13824"/>
                  <a:pt x="1554480" y="0"/>
                </a:cubicBezTo>
                <a:cubicBezTo>
                  <a:pt x="1553504" y="4786"/>
                  <a:pt x="1554832" y="10912"/>
                  <a:pt x="1554480" y="13716"/>
                </a:cubicBezTo>
                <a:cubicBezTo>
                  <a:pt x="1366718" y="4861"/>
                  <a:pt x="1218290" y="26644"/>
                  <a:pt x="1067410" y="13716"/>
                </a:cubicBezTo>
                <a:cubicBezTo>
                  <a:pt x="900327" y="-8822"/>
                  <a:pt x="792178" y="6310"/>
                  <a:pt x="549250" y="13716"/>
                </a:cubicBezTo>
                <a:cubicBezTo>
                  <a:pt x="295300" y="2843"/>
                  <a:pt x="142619" y="40779"/>
                  <a:pt x="0" y="13716"/>
                </a:cubicBezTo>
                <a:cubicBezTo>
                  <a:pt x="813" y="8812"/>
                  <a:pt x="948" y="672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740FA7C-AD64-448D-8D8F-4B610136B20A}"/>
              </a:ext>
            </a:extLst>
          </p:cNvPr>
          <p:cNvSpPr>
            <a:spLocks noGrp="1"/>
          </p:cNvSpPr>
          <p:nvPr>
            <p:ph idx="1"/>
          </p:nvPr>
        </p:nvSpPr>
        <p:spPr>
          <a:xfrm>
            <a:off x="3490721" y="502920"/>
            <a:ext cx="5170932" cy="1463040"/>
          </a:xfrm>
        </p:spPr>
        <p:txBody>
          <a:bodyPr anchor="ctr">
            <a:normAutofit/>
          </a:bodyPr>
          <a:lstStyle/>
          <a:p>
            <a:r>
              <a:rPr lang="en-US" sz="1900" dirty="0"/>
              <a:t>Build success</a:t>
            </a:r>
          </a:p>
          <a:p>
            <a:endParaRPr lang="en-US" sz="1900" dirty="0"/>
          </a:p>
        </p:txBody>
      </p:sp>
      <p:pic>
        <p:nvPicPr>
          <p:cNvPr id="7" name="Picture 6" descr="A screenshot of a computer program&#10;&#10;Description automatically generated">
            <a:extLst>
              <a:ext uri="{FF2B5EF4-FFF2-40B4-BE49-F238E27FC236}">
                <a16:creationId xmlns:a16="http://schemas.microsoft.com/office/drawing/2014/main" id="{0F0818FA-B641-F541-FBAB-8A5B29D9078E}"/>
              </a:ext>
            </a:extLst>
          </p:cNvPr>
          <p:cNvPicPr>
            <a:picLocks noChangeAspect="1"/>
          </p:cNvPicPr>
          <p:nvPr/>
        </p:nvPicPr>
        <p:blipFill>
          <a:blip r:embed="rId2"/>
          <a:stretch>
            <a:fillRect/>
          </a:stretch>
        </p:blipFill>
        <p:spPr>
          <a:xfrm>
            <a:off x="918255" y="2290936"/>
            <a:ext cx="7298346" cy="3959352"/>
          </a:xfrm>
          <a:prstGeom prst="rect">
            <a:avLst/>
          </a:prstGeom>
        </p:spPr>
      </p:pic>
      <p:sp>
        <p:nvSpPr>
          <p:cNvPr id="4" name="Slide Number Placeholder 3">
            <a:extLst>
              <a:ext uri="{FF2B5EF4-FFF2-40B4-BE49-F238E27FC236}">
                <a16:creationId xmlns:a16="http://schemas.microsoft.com/office/drawing/2014/main" id="{95FE0203-A89B-4BFF-88D7-6DE50EF8FC0E}"/>
              </a:ext>
            </a:extLst>
          </p:cNvPr>
          <p:cNvSpPr>
            <a:spLocks noGrp="1"/>
          </p:cNvSpPr>
          <p:nvPr>
            <p:ph type="sldNum" sz="quarter" idx="12"/>
          </p:nvPr>
        </p:nvSpPr>
        <p:spPr>
          <a:xfrm>
            <a:off x="6457950" y="6356350"/>
            <a:ext cx="2057400" cy="365125"/>
          </a:xfrm>
        </p:spPr>
        <p:txBody>
          <a:bodyPr>
            <a:normAutofit/>
          </a:bodyPr>
          <a:lstStyle/>
          <a:p>
            <a:pPr>
              <a:spcAft>
                <a:spcPts val="600"/>
              </a:spcAft>
            </a:pPr>
            <a:fld id="{042AED99-7FB4-404E-8A97-64753DCE42EC}" type="slidenum">
              <a:rPr lang="en-US" smtClean="0"/>
              <a:pPr>
                <a:spcAft>
                  <a:spcPts val="600"/>
                </a:spcAft>
              </a:pPr>
              <a:t>13</a:t>
            </a:fld>
            <a:endParaRPr lang="en-US"/>
          </a:p>
        </p:txBody>
      </p:sp>
    </p:spTree>
    <p:extLst>
      <p:ext uri="{BB962C8B-B14F-4D97-AF65-F5344CB8AC3E}">
        <p14:creationId xmlns:p14="http://schemas.microsoft.com/office/powerpoint/2010/main" val="2838893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E70DF-E191-4A5C-8EBB-B00C1F076B91}"/>
              </a:ext>
            </a:extLst>
          </p:cNvPr>
          <p:cNvSpPr>
            <a:spLocks noGrp="1"/>
          </p:cNvSpPr>
          <p:nvPr>
            <p:ph type="title"/>
          </p:nvPr>
        </p:nvSpPr>
        <p:spPr/>
        <p:txBody>
          <a:bodyPr/>
          <a:lstStyle/>
          <a:p>
            <a:r>
              <a:rPr lang="en-US" dirty="0"/>
              <a:t>Key features of Apache Maven</a:t>
            </a:r>
          </a:p>
        </p:txBody>
      </p:sp>
      <p:sp>
        <p:nvSpPr>
          <p:cNvPr id="3" name="Content Placeholder 2">
            <a:extLst>
              <a:ext uri="{FF2B5EF4-FFF2-40B4-BE49-F238E27FC236}">
                <a16:creationId xmlns:a16="http://schemas.microsoft.com/office/drawing/2014/main" id="{B740FA7C-AD64-448D-8D8F-4B610136B20A}"/>
              </a:ext>
            </a:extLst>
          </p:cNvPr>
          <p:cNvSpPr>
            <a:spLocks noGrp="1"/>
          </p:cNvSpPr>
          <p:nvPr>
            <p:ph idx="1"/>
          </p:nvPr>
        </p:nvSpPr>
        <p:spPr>
          <a:xfrm>
            <a:off x="457200" y="1295400"/>
            <a:ext cx="8305800" cy="5181600"/>
          </a:xfrm>
          <a:ln>
            <a:noFill/>
          </a:ln>
        </p:spPr>
        <p:txBody>
          <a:bodyPr>
            <a:normAutofit/>
          </a:bodyPr>
          <a:lstStyle/>
          <a:p>
            <a:r>
              <a:rPr lang="en-US" dirty="0"/>
              <a:t>Project generator CLI tool </a:t>
            </a:r>
            <a:r>
              <a:rPr lang="en-US" sz="1600" dirty="0"/>
              <a:t>e.g. </a:t>
            </a:r>
            <a:r>
              <a:rPr lang="en-US" sz="1600" b="0" i="0" dirty="0" err="1">
                <a:solidFill>
                  <a:srgbClr val="202124"/>
                </a:solidFill>
                <a:effectLst/>
                <a:latin typeface="Google Sans"/>
              </a:rPr>
              <a:t>mvn</a:t>
            </a:r>
            <a:r>
              <a:rPr lang="en-US" sz="1600" b="0" i="0" dirty="0">
                <a:solidFill>
                  <a:srgbClr val="202124"/>
                </a:solidFill>
                <a:effectLst/>
                <a:latin typeface="Google Sans"/>
              </a:rPr>
              <a:t> </a:t>
            </a:r>
            <a:r>
              <a:rPr lang="en-US" sz="1600" b="0" i="0" dirty="0" err="1">
                <a:solidFill>
                  <a:srgbClr val="202124"/>
                </a:solidFill>
                <a:effectLst/>
                <a:latin typeface="Google Sans"/>
              </a:rPr>
              <a:t>archetype:generate</a:t>
            </a:r>
            <a:r>
              <a:rPr lang="en-US" sz="1600" b="0" i="0" dirty="0">
                <a:solidFill>
                  <a:srgbClr val="202124"/>
                </a:solidFill>
                <a:effectLst/>
                <a:latin typeface="Google Sans"/>
              </a:rPr>
              <a:t> -</a:t>
            </a:r>
            <a:r>
              <a:rPr lang="en-US" sz="1600" b="0" i="0" dirty="0" err="1">
                <a:solidFill>
                  <a:srgbClr val="202124"/>
                </a:solidFill>
                <a:effectLst/>
                <a:latin typeface="Google Sans"/>
              </a:rPr>
              <a:t>DgroupId</a:t>
            </a:r>
            <a:r>
              <a:rPr lang="en-US" sz="1600" b="0" i="0" dirty="0">
                <a:solidFill>
                  <a:srgbClr val="202124"/>
                </a:solidFill>
                <a:effectLst/>
                <a:latin typeface="Google Sans"/>
              </a:rPr>
              <a:t>=</a:t>
            </a:r>
            <a:r>
              <a:rPr lang="en-US" sz="1600" b="0" i="0" dirty="0" err="1">
                <a:solidFill>
                  <a:srgbClr val="202124"/>
                </a:solidFill>
                <a:effectLst/>
                <a:latin typeface="Google Sans"/>
              </a:rPr>
              <a:t>ToolsQA</a:t>
            </a:r>
            <a:r>
              <a:rPr lang="en-US" sz="1600" b="0" i="0" dirty="0">
                <a:solidFill>
                  <a:srgbClr val="202124"/>
                </a:solidFill>
                <a:effectLst/>
                <a:latin typeface="Google Sans"/>
              </a:rPr>
              <a:t> -</a:t>
            </a:r>
            <a:r>
              <a:rPr lang="en-US" sz="1600" b="0" i="0" dirty="0" err="1">
                <a:solidFill>
                  <a:srgbClr val="202124"/>
                </a:solidFill>
                <a:effectLst/>
                <a:latin typeface="Google Sans"/>
              </a:rPr>
              <a:t>DartifactId</a:t>
            </a:r>
            <a:r>
              <a:rPr lang="en-US" sz="1600" b="0" i="0" dirty="0">
                <a:solidFill>
                  <a:srgbClr val="202124"/>
                </a:solidFill>
                <a:effectLst/>
                <a:latin typeface="Google Sans"/>
              </a:rPr>
              <a:t>=</a:t>
            </a:r>
            <a:r>
              <a:rPr lang="en-US" sz="1600" b="0" i="0" dirty="0" err="1">
                <a:solidFill>
                  <a:srgbClr val="202124"/>
                </a:solidFill>
                <a:effectLst/>
                <a:latin typeface="Google Sans"/>
              </a:rPr>
              <a:t>DemoMavenProject</a:t>
            </a:r>
            <a:r>
              <a:rPr lang="en-US" sz="1600" b="0" i="0" dirty="0">
                <a:solidFill>
                  <a:srgbClr val="202124"/>
                </a:solidFill>
                <a:effectLst/>
                <a:latin typeface="Google Sans"/>
              </a:rPr>
              <a:t> -</a:t>
            </a:r>
            <a:r>
              <a:rPr lang="en-US" sz="1600" b="0" i="0" dirty="0" err="1">
                <a:solidFill>
                  <a:srgbClr val="202124"/>
                </a:solidFill>
                <a:effectLst/>
                <a:latin typeface="Google Sans"/>
              </a:rPr>
              <a:t>DarchetypeArtifactId</a:t>
            </a:r>
            <a:r>
              <a:rPr lang="en-US" sz="1600" b="0" i="0" dirty="0">
                <a:solidFill>
                  <a:srgbClr val="202124"/>
                </a:solidFill>
                <a:effectLst/>
                <a:latin typeface="Google Sans"/>
              </a:rPr>
              <a:t>=maven-archetype-</a:t>
            </a:r>
            <a:r>
              <a:rPr lang="en-US" sz="1600" b="0" i="0" dirty="0" err="1">
                <a:solidFill>
                  <a:srgbClr val="202124"/>
                </a:solidFill>
                <a:effectLst/>
                <a:latin typeface="Google Sans"/>
              </a:rPr>
              <a:t>quickstart</a:t>
            </a:r>
            <a:r>
              <a:rPr lang="en-US" sz="1600" b="0" i="0" dirty="0">
                <a:solidFill>
                  <a:srgbClr val="202124"/>
                </a:solidFill>
                <a:effectLst/>
                <a:latin typeface="Google Sans"/>
              </a:rPr>
              <a:t> -</a:t>
            </a:r>
            <a:r>
              <a:rPr lang="en-US" sz="1600" b="0" i="0" dirty="0" err="1">
                <a:solidFill>
                  <a:srgbClr val="202124"/>
                </a:solidFill>
                <a:effectLst/>
                <a:latin typeface="Google Sans"/>
              </a:rPr>
              <a:t>DinteractiveMode</a:t>
            </a:r>
            <a:r>
              <a:rPr lang="en-US" sz="1600" b="0" i="0" dirty="0">
                <a:solidFill>
                  <a:srgbClr val="202124"/>
                </a:solidFill>
                <a:effectLst/>
                <a:latin typeface="Google Sans"/>
              </a:rPr>
              <a:t>=false</a:t>
            </a:r>
            <a:endParaRPr lang="en-US" sz="1600" dirty="0"/>
          </a:p>
          <a:p>
            <a:r>
              <a:rPr lang="en-US" dirty="0"/>
              <a:t>Maven Archetypes – like predefined project templates for creating various types of apps</a:t>
            </a:r>
          </a:p>
          <a:p>
            <a:r>
              <a:rPr lang="en-US" dirty="0"/>
              <a:t>Maven Repositories </a:t>
            </a:r>
            <a:r>
              <a:rPr lang="en-US" dirty="0" err="1"/>
              <a:t>e.g</a:t>
            </a:r>
            <a:r>
              <a:rPr lang="en-US" dirty="0"/>
              <a:t> Maven Central repo at </a:t>
            </a:r>
            <a:r>
              <a:rPr lang="en-US" dirty="0">
                <a:hlinkClick r:id="rId2"/>
              </a:rPr>
              <a:t>https://mvnrepository.com/repos/central</a:t>
            </a:r>
            <a:r>
              <a:rPr lang="en-US" dirty="0"/>
              <a:t> </a:t>
            </a:r>
          </a:p>
          <a:p>
            <a:r>
              <a:rPr lang="en-US" dirty="0"/>
              <a:t>Maven Phases and Goals: </a:t>
            </a:r>
            <a:r>
              <a:rPr lang="en-US" dirty="0" err="1"/>
              <a:t>mvn</a:t>
            </a:r>
            <a:r>
              <a:rPr lang="en-US" dirty="0"/>
              <a:t> </a:t>
            </a:r>
            <a:r>
              <a:rPr lang="en-US" u="sng" dirty="0"/>
              <a:t>compile</a:t>
            </a:r>
            <a:r>
              <a:rPr lang="en-US" dirty="0"/>
              <a:t>, </a:t>
            </a:r>
            <a:r>
              <a:rPr lang="en-US" dirty="0" err="1"/>
              <a:t>mvn</a:t>
            </a:r>
            <a:r>
              <a:rPr lang="en-US" dirty="0"/>
              <a:t> </a:t>
            </a:r>
            <a:r>
              <a:rPr lang="en-US" u="sng" dirty="0"/>
              <a:t>clean</a:t>
            </a:r>
            <a:r>
              <a:rPr lang="en-US" dirty="0"/>
              <a:t>, </a:t>
            </a:r>
            <a:r>
              <a:rPr lang="en-US" dirty="0" err="1"/>
              <a:t>mvn</a:t>
            </a:r>
            <a:r>
              <a:rPr lang="en-US" dirty="0"/>
              <a:t> </a:t>
            </a:r>
            <a:r>
              <a:rPr lang="en-US" u="sng" dirty="0"/>
              <a:t>package</a:t>
            </a:r>
            <a:r>
              <a:rPr lang="en-US" dirty="0"/>
              <a:t>, </a:t>
            </a:r>
            <a:r>
              <a:rPr lang="en-US" dirty="0" err="1"/>
              <a:t>mvn</a:t>
            </a:r>
            <a:r>
              <a:rPr lang="en-US" dirty="0"/>
              <a:t> </a:t>
            </a:r>
            <a:r>
              <a:rPr lang="en-US" u="sng" dirty="0"/>
              <a:t>test</a:t>
            </a:r>
            <a:r>
              <a:rPr lang="en-US" dirty="0"/>
              <a:t> etc.</a:t>
            </a:r>
          </a:p>
          <a:p>
            <a:r>
              <a:rPr lang="en-US" dirty="0"/>
              <a:t>Maven Plugins: e.g. maven-compiler-plugin </a:t>
            </a:r>
            <a:r>
              <a:rPr lang="en-US" dirty="0" err="1"/>
              <a:t>etc</a:t>
            </a:r>
            <a:endParaRPr lang="en-US" dirty="0"/>
          </a:p>
        </p:txBody>
      </p:sp>
      <p:sp>
        <p:nvSpPr>
          <p:cNvPr id="4" name="Slide Number Placeholder 3">
            <a:extLst>
              <a:ext uri="{FF2B5EF4-FFF2-40B4-BE49-F238E27FC236}">
                <a16:creationId xmlns:a16="http://schemas.microsoft.com/office/drawing/2014/main" id="{95FE0203-A89B-4BFF-88D7-6DE50EF8FC0E}"/>
              </a:ext>
            </a:extLst>
          </p:cNvPr>
          <p:cNvSpPr>
            <a:spLocks noGrp="1"/>
          </p:cNvSpPr>
          <p:nvPr>
            <p:ph type="sldNum" sz="quarter" idx="12"/>
          </p:nvPr>
        </p:nvSpPr>
        <p:spPr/>
        <p:txBody>
          <a:bodyPr/>
          <a:lstStyle/>
          <a:p>
            <a:fld id="{042AED99-7FB4-404E-8A97-64753DCE42EC}" type="slidenum">
              <a:rPr lang="en-US" smtClean="0">
                <a:solidFill>
                  <a:prstClr val="black">
                    <a:tint val="75000"/>
                  </a:prstClr>
                </a:solidFill>
              </a:rPr>
              <a:pPr/>
              <a:t>14</a:t>
            </a:fld>
            <a:endParaRPr lang="en-US">
              <a:solidFill>
                <a:prstClr val="black">
                  <a:tint val="75000"/>
                </a:prstClr>
              </a:solidFill>
            </a:endParaRPr>
          </a:p>
        </p:txBody>
      </p:sp>
      <p:sp>
        <p:nvSpPr>
          <p:cNvPr id="5" name="Content Placeholder 2">
            <a:extLst>
              <a:ext uri="{FF2B5EF4-FFF2-40B4-BE49-F238E27FC236}">
                <a16:creationId xmlns:a16="http://schemas.microsoft.com/office/drawing/2014/main" id="{602EBD6C-7067-4126-BA03-200D8CF2565D}"/>
              </a:ext>
            </a:extLst>
          </p:cNvPr>
          <p:cNvSpPr txBox="1">
            <a:spLocks/>
          </p:cNvSpPr>
          <p:nvPr/>
        </p:nvSpPr>
        <p:spPr>
          <a:xfrm>
            <a:off x="381000" y="2728915"/>
            <a:ext cx="8229600" cy="374808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endParaRPr lang="en-US" dirty="0"/>
          </a:p>
        </p:txBody>
      </p:sp>
    </p:spTree>
    <p:extLst>
      <p:ext uri="{BB962C8B-B14F-4D97-AF65-F5344CB8AC3E}">
        <p14:creationId xmlns:p14="http://schemas.microsoft.com/office/powerpoint/2010/main" val="3970645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E70DF-E191-4A5C-8EBB-B00C1F076B91}"/>
              </a:ext>
            </a:extLst>
          </p:cNvPr>
          <p:cNvSpPr>
            <a:spLocks noGrp="1"/>
          </p:cNvSpPr>
          <p:nvPr>
            <p:ph type="title"/>
          </p:nvPr>
        </p:nvSpPr>
        <p:spPr/>
        <p:txBody>
          <a:bodyPr/>
          <a:lstStyle/>
          <a:p>
            <a:r>
              <a:rPr lang="en-US" dirty="0"/>
              <a:t>Gradle</a:t>
            </a:r>
          </a:p>
        </p:txBody>
      </p:sp>
      <p:sp>
        <p:nvSpPr>
          <p:cNvPr id="3" name="Content Placeholder 2">
            <a:extLst>
              <a:ext uri="{FF2B5EF4-FFF2-40B4-BE49-F238E27FC236}">
                <a16:creationId xmlns:a16="http://schemas.microsoft.com/office/drawing/2014/main" id="{B740FA7C-AD64-448D-8D8F-4B610136B20A}"/>
              </a:ext>
            </a:extLst>
          </p:cNvPr>
          <p:cNvSpPr>
            <a:spLocks noGrp="1"/>
          </p:cNvSpPr>
          <p:nvPr>
            <p:ph idx="1"/>
          </p:nvPr>
        </p:nvSpPr>
        <p:spPr>
          <a:xfrm>
            <a:off x="457200" y="1600201"/>
            <a:ext cx="8229600" cy="4756150"/>
          </a:xfrm>
          <a:ln>
            <a:noFill/>
          </a:ln>
        </p:spPr>
        <p:txBody>
          <a:bodyPr>
            <a:normAutofit/>
          </a:bodyPr>
          <a:lstStyle/>
          <a:p>
            <a:r>
              <a:rPr lang="en-US" dirty="0"/>
              <a:t>Gradle is an open-source build automation tool, offering greater flexibility and higher performance than Maven, and popular within the Java application development space.</a:t>
            </a:r>
          </a:p>
          <a:p>
            <a:r>
              <a:rPr lang="en-US" dirty="0"/>
              <a:t>Every Gradle project contains a build script, which is a file located in the project’s root directory usually named, </a:t>
            </a:r>
            <a:r>
              <a:rPr lang="en-US" i="1" dirty="0" err="1"/>
              <a:t>build.gradle</a:t>
            </a:r>
            <a:endParaRPr lang="en-US" i="1" dirty="0"/>
          </a:p>
          <a:p>
            <a:r>
              <a:rPr lang="en-US" dirty="0"/>
              <a:t>Build scripts define tasks, dependencies, plugins and other project configuration data.</a:t>
            </a:r>
          </a:p>
        </p:txBody>
      </p:sp>
      <p:sp>
        <p:nvSpPr>
          <p:cNvPr id="4" name="Slide Number Placeholder 3">
            <a:extLst>
              <a:ext uri="{FF2B5EF4-FFF2-40B4-BE49-F238E27FC236}">
                <a16:creationId xmlns:a16="http://schemas.microsoft.com/office/drawing/2014/main" id="{95FE0203-A89B-4BFF-88D7-6DE50EF8FC0E}"/>
              </a:ext>
            </a:extLst>
          </p:cNvPr>
          <p:cNvSpPr>
            <a:spLocks noGrp="1"/>
          </p:cNvSpPr>
          <p:nvPr>
            <p:ph type="sldNum" sz="quarter" idx="12"/>
          </p:nvPr>
        </p:nvSpPr>
        <p:spPr/>
        <p:txBody>
          <a:bodyPr/>
          <a:lstStyle/>
          <a:p>
            <a:fld id="{042AED99-7FB4-404E-8A97-64753DCE42EC}" type="slidenum">
              <a:rPr lang="en-US" smtClean="0">
                <a:solidFill>
                  <a:prstClr val="black">
                    <a:tint val="75000"/>
                  </a:prstClr>
                </a:solidFill>
              </a:rPr>
              <a:pPr/>
              <a:t>15</a:t>
            </a:fld>
            <a:endParaRPr lang="en-US">
              <a:solidFill>
                <a:prstClr val="black">
                  <a:tint val="75000"/>
                </a:prstClr>
              </a:solidFill>
            </a:endParaRPr>
          </a:p>
        </p:txBody>
      </p:sp>
      <p:sp>
        <p:nvSpPr>
          <p:cNvPr id="5" name="Content Placeholder 2">
            <a:extLst>
              <a:ext uri="{FF2B5EF4-FFF2-40B4-BE49-F238E27FC236}">
                <a16:creationId xmlns:a16="http://schemas.microsoft.com/office/drawing/2014/main" id="{602EBD6C-7067-4126-BA03-200D8CF2565D}"/>
              </a:ext>
            </a:extLst>
          </p:cNvPr>
          <p:cNvSpPr txBox="1">
            <a:spLocks/>
          </p:cNvSpPr>
          <p:nvPr/>
        </p:nvSpPr>
        <p:spPr>
          <a:xfrm>
            <a:off x="381000" y="2728915"/>
            <a:ext cx="8229600" cy="374808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endParaRPr lang="en-US" dirty="0"/>
          </a:p>
        </p:txBody>
      </p:sp>
    </p:spTree>
    <p:extLst>
      <p:ext uri="{BB962C8B-B14F-4D97-AF65-F5344CB8AC3E}">
        <p14:creationId xmlns:p14="http://schemas.microsoft.com/office/powerpoint/2010/main" val="1863694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E70DF-E191-4A5C-8EBB-B00C1F076B91}"/>
              </a:ext>
            </a:extLst>
          </p:cNvPr>
          <p:cNvSpPr>
            <a:spLocks noGrp="1"/>
          </p:cNvSpPr>
          <p:nvPr>
            <p:ph type="title"/>
          </p:nvPr>
        </p:nvSpPr>
        <p:spPr/>
        <p:txBody>
          <a:bodyPr/>
          <a:lstStyle/>
          <a:p>
            <a:r>
              <a:rPr lang="en-US" dirty="0"/>
              <a:t>Demo: Gradle</a:t>
            </a:r>
          </a:p>
        </p:txBody>
      </p:sp>
      <p:sp>
        <p:nvSpPr>
          <p:cNvPr id="3" name="Content Placeholder 2">
            <a:extLst>
              <a:ext uri="{FF2B5EF4-FFF2-40B4-BE49-F238E27FC236}">
                <a16:creationId xmlns:a16="http://schemas.microsoft.com/office/drawing/2014/main" id="{B740FA7C-AD64-448D-8D8F-4B610136B20A}"/>
              </a:ext>
            </a:extLst>
          </p:cNvPr>
          <p:cNvSpPr>
            <a:spLocks noGrp="1"/>
          </p:cNvSpPr>
          <p:nvPr>
            <p:ph idx="1"/>
          </p:nvPr>
        </p:nvSpPr>
        <p:spPr>
          <a:xfrm>
            <a:off x="457200" y="1219200"/>
            <a:ext cx="8229600" cy="5137151"/>
          </a:xfrm>
          <a:ln>
            <a:noFill/>
          </a:ln>
        </p:spPr>
        <p:txBody>
          <a:bodyPr>
            <a:normAutofit fontScale="92500"/>
          </a:bodyPr>
          <a:lstStyle/>
          <a:p>
            <a:r>
              <a:rPr lang="en-US" dirty="0"/>
              <a:t>Gradle requires the JDK installed (version 8+)</a:t>
            </a:r>
          </a:p>
          <a:p>
            <a:r>
              <a:rPr lang="en-US" dirty="0"/>
              <a:t>Installing a local Gradle:</a:t>
            </a:r>
          </a:p>
          <a:p>
            <a:pPr lvl="1"/>
            <a:r>
              <a:rPr lang="en-US" dirty="0"/>
              <a:t>MacOS: You use  - brew install </a:t>
            </a:r>
            <a:r>
              <a:rPr lang="en-US" dirty="0" err="1"/>
              <a:t>gradle</a:t>
            </a:r>
            <a:endParaRPr lang="en-US" dirty="0"/>
          </a:p>
          <a:p>
            <a:pPr lvl="1"/>
            <a:r>
              <a:rPr lang="en-US" dirty="0"/>
              <a:t>For Windows: download zip bundle containing the binary from https://gradle.org/releases/, unzip, set GRADLE_HOME and add GRADLE_HOME\bin to PATH</a:t>
            </a:r>
          </a:p>
          <a:p>
            <a:r>
              <a:rPr lang="en-US" dirty="0"/>
              <a:t>(Optional) Add ‘bin’ folder to PATH env var</a:t>
            </a:r>
          </a:p>
          <a:p>
            <a:r>
              <a:rPr lang="en-US" dirty="0"/>
              <a:t>(Optional) Add environment variables named:</a:t>
            </a:r>
          </a:p>
          <a:p>
            <a:pPr lvl="1"/>
            <a:r>
              <a:rPr lang="en-US" dirty="0"/>
              <a:t>GRADLE_HOME</a:t>
            </a:r>
          </a:p>
          <a:p>
            <a:r>
              <a:rPr lang="en-US" dirty="0"/>
              <a:t>Test: Open a </a:t>
            </a:r>
            <a:r>
              <a:rPr lang="en-US" dirty="0" err="1"/>
              <a:t>cmd</a:t>
            </a:r>
            <a:r>
              <a:rPr lang="en-US" dirty="0"/>
              <a:t>/terminal and run – </a:t>
            </a:r>
            <a:r>
              <a:rPr lang="en-US" dirty="0" err="1"/>
              <a:t>gradle</a:t>
            </a:r>
            <a:r>
              <a:rPr lang="en-US" dirty="0"/>
              <a:t> -v</a:t>
            </a:r>
          </a:p>
        </p:txBody>
      </p:sp>
      <p:sp>
        <p:nvSpPr>
          <p:cNvPr id="4" name="Slide Number Placeholder 3">
            <a:extLst>
              <a:ext uri="{FF2B5EF4-FFF2-40B4-BE49-F238E27FC236}">
                <a16:creationId xmlns:a16="http://schemas.microsoft.com/office/drawing/2014/main" id="{95FE0203-A89B-4BFF-88D7-6DE50EF8FC0E}"/>
              </a:ext>
            </a:extLst>
          </p:cNvPr>
          <p:cNvSpPr>
            <a:spLocks noGrp="1"/>
          </p:cNvSpPr>
          <p:nvPr>
            <p:ph type="sldNum" sz="quarter" idx="12"/>
          </p:nvPr>
        </p:nvSpPr>
        <p:spPr/>
        <p:txBody>
          <a:bodyPr/>
          <a:lstStyle/>
          <a:p>
            <a:fld id="{042AED99-7FB4-404E-8A97-64753DCE42EC}" type="slidenum">
              <a:rPr lang="en-US" smtClean="0">
                <a:solidFill>
                  <a:prstClr val="black">
                    <a:tint val="75000"/>
                  </a:prstClr>
                </a:solidFill>
              </a:rPr>
              <a:pPr/>
              <a:t>16</a:t>
            </a:fld>
            <a:endParaRPr lang="en-US">
              <a:solidFill>
                <a:prstClr val="black">
                  <a:tint val="75000"/>
                </a:prstClr>
              </a:solidFill>
            </a:endParaRPr>
          </a:p>
        </p:txBody>
      </p:sp>
      <p:sp>
        <p:nvSpPr>
          <p:cNvPr id="5" name="Content Placeholder 2">
            <a:extLst>
              <a:ext uri="{FF2B5EF4-FFF2-40B4-BE49-F238E27FC236}">
                <a16:creationId xmlns:a16="http://schemas.microsoft.com/office/drawing/2014/main" id="{602EBD6C-7067-4126-BA03-200D8CF2565D}"/>
              </a:ext>
            </a:extLst>
          </p:cNvPr>
          <p:cNvSpPr txBox="1">
            <a:spLocks/>
          </p:cNvSpPr>
          <p:nvPr/>
        </p:nvSpPr>
        <p:spPr>
          <a:xfrm>
            <a:off x="381000" y="2728915"/>
            <a:ext cx="8229600" cy="374808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endParaRPr lang="en-US" dirty="0"/>
          </a:p>
        </p:txBody>
      </p:sp>
    </p:spTree>
    <p:extLst>
      <p:ext uri="{BB962C8B-B14F-4D97-AF65-F5344CB8AC3E}">
        <p14:creationId xmlns:p14="http://schemas.microsoft.com/office/powerpoint/2010/main" val="4183010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E70DF-E191-4A5C-8EBB-B00C1F076B91}"/>
              </a:ext>
            </a:extLst>
          </p:cNvPr>
          <p:cNvSpPr>
            <a:spLocks noGrp="1"/>
          </p:cNvSpPr>
          <p:nvPr>
            <p:ph type="title"/>
          </p:nvPr>
        </p:nvSpPr>
        <p:spPr/>
        <p:txBody>
          <a:bodyPr/>
          <a:lstStyle/>
          <a:p>
            <a:r>
              <a:rPr lang="en-US" dirty="0"/>
              <a:t>Demo: Gradle</a:t>
            </a:r>
          </a:p>
        </p:txBody>
      </p:sp>
      <p:sp>
        <p:nvSpPr>
          <p:cNvPr id="3" name="Content Placeholder 2">
            <a:extLst>
              <a:ext uri="{FF2B5EF4-FFF2-40B4-BE49-F238E27FC236}">
                <a16:creationId xmlns:a16="http://schemas.microsoft.com/office/drawing/2014/main" id="{B740FA7C-AD64-448D-8D8F-4B610136B20A}"/>
              </a:ext>
            </a:extLst>
          </p:cNvPr>
          <p:cNvSpPr>
            <a:spLocks noGrp="1"/>
          </p:cNvSpPr>
          <p:nvPr>
            <p:ph idx="1"/>
          </p:nvPr>
        </p:nvSpPr>
        <p:spPr>
          <a:xfrm>
            <a:off x="457200" y="1219200"/>
            <a:ext cx="8229600" cy="5137151"/>
          </a:xfrm>
          <a:ln>
            <a:noFill/>
          </a:ln>
        </p:spPr>
        <p:txBody>
          <a:bodyPr>
            <a:normAutofit/>
          </a:bodyPr>
          <a:lstStyle/>
          <a:p>
            <a:r>
              <a:rPr lang="en-US" dirty="0"/>
              <a:t>Create a sample Project and execute a Gradle build</a:t>
            </a:r>
          </a:p>
          <a:p>
            <a:r>
              <a:rPr lang="en-US" dirty="0"/>
              <a:t>Using VS Code with Extension Pack for Java</a:t>
            </a:r>
          </a:p>
          <a:p>
            <a:endParaRPr lang="en-US" dirty="0"/>
          </a:p>
        </p:txBody>
      </p:sp>
      <p:sp>
        <p:nvSpPr>
          <p:cNvPr id="4" name="Slide Number Placeholder 3">
            <a:extLst>
              <a:ext uri="{FF2B5EF4-FFF2-40B4-BE49-F238E27FC236}">
                <a16:creationId xmlns:a16="http://schemas.microsoft.com/office/drawing/2014/main" id="{95FE0203-A89B-4BFF-88D7-6DE50EF8FC0E}"/>
              </a:ext>
            </a:extLst>
          </p:cNvPr>
          <p:cNvSpPr>
            <a:spLocks noGrp="1"/>
          </p:cNvSpPr>
          <p:nvPr>
            <p:ph type="sldNum" sz="quarter" idx="12"/>
          </p:nvPr>
        </p:nvSpPr>
        <p:spPr/>
        <p:txBody>
          <a:bodyPr/>
          <a:lstStyle/>
          <a:p>
            <a:fld id="{042AED99-7FB4-404E-8A97-64753DCE42EC}" type="slidenum">
              <a:rPr lang="en-US" smtClean="0">
                <a:solidFill>
                  <a:prstClr val="black">
                    <a:tint val="75000"/>
                  </a:prstClr>
                </a:solidFill>
              </a:rPr>
              <a:pPr/>
              <a:t>17</a:t>
            </a:fld>
            <a:endParaRPr lang="en-US">
              <a:solidFill>
                <a:prstClr val="black">
                  <a:tint val="75000"/>
                </a:prstClr>
              </a:solidFill>
            </a:endParaRPr>
          </a:p>
        </p:txBody>
      </p:sp>
      <p:sp>
        <p:nvSpPr>
          <p:cNvPr id="5" name="Content Placeholder 2">
            <a:extLst>
              <a:ext uri="{FF2B5EF4-FFF2-40B4-BE49-F238E27FC236}">
                <a16:creationId xmlns:a16="http://schemas.microsoft.com/office/drawing/2014/main" id="{602EBD6C-7067-4126-BA03-200D8CF2565D}"/>
              </a:ext>
            </a:extLst>
          </p:cNvPr>
          <p:cNvSpPr txBox="1">
            <a:spLocks/>
          </p:cNvSpPr>
          <p:nvPr/>
        </p:nvSpPr>
        <p:spPr>
          <a:xfrm>
            <a:off x="381000" y="2728915"/>
            <a:ext cx="8229600" cy="374808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endParaRPr lang="en-US" dirty="0"/>
          </a:p>
        </p:txBody>
      </p:sp>
      <p:pic>
        <p:nvPicPr>
          <p:cNvPr id="7" name="Picture 6">
            <a:extLst>
              <a:ext uri="{FF2B5EF4-FFF2-40B4-BE49-F238E27FC236}">
                <a16:creationId xmlns:a16="http://schemas.microsoft.com/office/drawing/2014/main" id="{AD6DCEF1-E746-67FE-3B4D-FE346C8343DC}"/>
              </a:ext>
            </a:extLst>
          </p:cNvPr>
          <p:cNvPicPr>
            <a:picLocks noChangeAspect="1"/>
          </p:cNvPicPr>
          <p:nvPr/>
        </p:nvPicPr>
        <p:blipFill>
          <a:blip r:embed="rId2"/>
          <a:stretch>
            <a:fillRect/>
          </a:stretch>
        </p:blipFill>
        <p:spPr>
          <a:xfrm>
            <a:off x="990600" y="2917056"/>
            <a:ext cx="6324600" cy="3432413"/>
          </a:xfrm>
          <a:prstGeom prst="rect">
            <a:avLst/>
          </a:prstGeom>
        </p:spPr>
      </p:pic>
    </p:spTree>
    <p:extLst>
      <p:ext uri="{BB962C8B-B14F-4D97-AF65-F5344CB8AC3E}">
        <p14:creationId xmlns:p14="http://schemas.microsoft.com/office/powerpoint/2010/main" val="18996406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CE70DF-E191-4A5C-8EBB-B00C1F076B91}"/>
              </a:ext>
            </a:extLst>
          </p:cNvPr>
          <p:cNvSpPr>
            <a:spLocks noGrp="1"/>
          </p:cNvSpPr>
          <p:nvPr>
            <p:ph type="title"/>
          </p:nvPr>
        </p:nvSpPr>
        <p:spPr>
          <a:xfrm>
            <a:off x="473202" y="502920"/>
            <a:ext cx="2564892" cy="1463040"/>
          </a:xfrm>
        </p:spPr>
        <p:txBody>
          <a:bodyPr anchor="ctr">
            <a:normAutofit/>
          </a:bodyPr>
          <a:lstStyle/>
          <a:p>
            <a:r>
              <a:rPr lang="en-US" sz="4200"/>
              <a:t>Demo: Gradle</a:t>
            </a:r>
          </a:p>
        </p:txBody>
      </p:sp>
      <p:sp>
        <p:nvSpPr>
          <p:cNvPr id="29"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80309" y="1227582"/>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 name="connsiteX0" fmla="*/ 0 w 1554480"/>
              <a:gd name="connsiteY0" fmla="*/ 0 h 13716"/>
              <a:gd name="connsiteX1" fmla="*/ 502615 w 1554480"/>
              <a:gd name="connsiteY1" fmla="*/ 0 h 13716"/>
              <a:gd name="connsiteX2" fmla="*/ 974141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1816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69558" y="-27075"/>
                  <a:pt x="365297" y="14897"/>
                  <a:pt x="549250" y="0"/>
                </a:cubicBezTo>
                <a:cubicBezTo>
                  <a:pt x="762323" y="14872"/>
                  <a:pt x="864871" y="21041"/>
                  <a:pt x="1082954" y="0"/>
                </a:cubicBezTo>
                <a:cubicBezTo>
                  <a:pt x="1306037" y="9403"/>
                  <a:pt x="1371926" y="14821"/>
                  <a:pt x="1554480" y="0"/>
                </a:cubicBezTo>
                <a:cubicBezTo>
                  <a:pt x="1554010" y="4793"/>
                  <a:pt x="1554680" y="10394"/>
                  <a:pt x="1554480" y="13716"/>
                </a:cubicBezTo>
                <a:cubicBezTo>
                  <a:pt x="1328957" y="3179"/>
                  <a:pt x="1207025" y="27731"/>
                  <a:pt x="1067410" y="13716"/>
                </a:cubicBezTo>
                <a:cubicBezTo>
                  <a:pt x="897316" y="-7440"/>
                  <a:pt x="788951" y="-24962"/>
                  <a:pt x="549250" y="13716"/>
                </a:cubicBezTo>
                <a:cubicBezTo>
                  <a:pt x="300394" y="-2982"/>
                  <a:pt x="129576" y="35301"/>
                  <a:pt x="0" y="13716"/>
                </a:cubicBezTo>
                <a:cubicBezTo>
                  <a:pt x="354" y="8869"/>
                  <a:pt x="649" y="6738"/>
                  <a:pt x="0" y="0"/>
                </a:cubicBezTo>
                <a:close/>
              </a:path>
              <a:path w="1554480" h="13716" stroke="0" extrusionOk="0">
                <a:moveTo>
                  <a:pt x="0" y="0"/>
                </a:moveTo>
                <a:cubicBezTo>
                  <a:pt x="249513" y="10124"/>
                  <a:pt x="389298" y="10419"/>
                  <a:pt x="502615" y="0"/>
                </a:cubicBezTo>
                <a:cubicBezTo>
                  <a:pt x="616735" y="10147"/>
                  <a:pt x="791037" y="-19212"/>
                  <a:pt x="974141" y="0"/>
                </a:cubicBezTo>
                <a:cubicBezTo>
                  <a:pt x="1141919" y="34853"/>
                  <a:pt x="1248514" y="16971"/>
                  <a:pt x="1554480" y="0"/>
                </a:cubicBezTo>
                <a:cubicBezTo>
                  <a:pt x="1554288" y="3835"/>
                  <a:pt x="1554171" y="7531"/>
                  <a:pt x="1554480" y="13716"/>
                </a:cubicBezTo>
                <a:cubicBezTo>
                  <a:pt x="1337806" y="9080"/>
                  <a:pt x="1308467" y="19887"/>
                  <a:pt x="1067410" y="13716"/>
                </a:cubicBezTo>
                <a:cubicBezTo>
                  <a:pt x="824349" y="13143"/>
                  <a:pt x="783437" y="24151"/>
                  <a:pt x="518160" y="13716"/>
                </a:cubicBezTo>
                <a:cubicBezTo>
                  <a:pt x="271530" y="4598"/>
                  <a:pt x="132568" y="-7659"/>
                  <a:pt x="0" y="13716"/>
                </a:cubicBezTo>
                <a:cubicBezTo>
                  <a:pt x="768" y="9617"/>
                  <a:pt x="-274" y="4847"/>
                  <a:pt x="0" y="0"/>
                </a:cubicBezTo>
                <a:close/>
              </a:path>
              <a:path w="1554480" h="13716" fill="none" stroke="0" extrusionOk="0">
                <a:moveTo>
                  <a:pt x="0" y="0"/>
                </a:moveTo>
                <a:cubicBezTo>
                  <a:pt x="95687" y="-31247"/>
                  <a:pt x="331569" y="3404"/>
                  <a:pt x="549250" y="0"/>
                </a:cubicBezTo>
                <a:cubicBezTo>
                  <a:pt x="776590" y="6530"/>
                  <a:pt x="844530" y="-5109"/>
                  <a:pt x="1082954" y="0"/>
                </a:cubicBezTo>
                <a:cubicBezTo>
                  <a:pt x="1293569" y="15486"/>
                  <a:pt x="1361850" y="13824"/>
                  <a:pt x="1554480" y="0"/>
                </a:cubicBezTo>
                <a:cubicBezTo>
                  <a:pt x="1553504" y="4786"/>
                  <a:pt x="1554832" y="10912"/>
                  <a:pt x="1554480" y="13716"/>
                </a:cubicBezTo>
                <a:cubicBezTo>
                  <a:pt x="1366718" y="4861"/>
                  <a:pt x="1218290" y="26644"/>
                  <a:pt x="1067410" y="13716"/>
                </a:cubicBezTo>
                <a:cubicBezTo>
                  <a:pt x="900327" y="-8822"/>
                  <a:pt x="792178" y="6310"/>
                  <a:pt x="549250" y="13716"/>
                </a:cubicBezTo>
                <a:cubicBezTo>
                  <a:pt x="295300" y="2843"/>
                  <a:pt x="142619" y="40779"/>
                  <a:pt x="0" y="13716"/>
                </a:cubicBezTo>
                <a:cubicBezTo>
                  <a:pt x="813" y="8812"/>
                  <a:pt x="948" y="672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740FA7C-AD64-448D-8D8F-4B610136B20A}"/>
              </a:ext>
            </a:extLst>
          </p:cNvPr>
          <p:cNvSpPr>
            <a:spLocks noGrp="1"/>
          </p:cNvSpPr>
          <p:nvPr>
            <p:ph idx="1"/>
          </p:nvPr>
        </p:nvSpPr>
        <p:spPr>
          <a:xfrm>
            <a:off x="3490721" y="502920"/>
            <a:ext cx="5170932" cy="1463040"/>
          </a:xfrm>
        </p:spPr>
        <p:txBody>
          <a:bodyPr anchor="ctr">
            <a:normAutofit/>
          </a:bodyPr>
          <a:lstStyle/>
          <a:p>
            <a:r>
              <a:rPr lang="en-US" sz="1900" dirty="0"/>
              <a:t>Project code implemented - </a:t>
            </a:r>
            <a:r>
              <a:rPr lang="en-US" sz="1900"/>
              <a:t>CustomerMgmtCLIApp</a:t>
            </a:r>
            <a:endParaRPr lang="en-US" sz="1900" dirty="0"/>
          </a:p>
          <a:p>
            <a:endParaRPr lang="en-US" sz="1900" dirty="0"/>
          </a:p>
        </p:txBody>
      </p:sp>
      <p:pic>
        <p:nvPicPr>
          <p:cNvPr id="6" name="Picture 5" descr="A screenshot of a computer&#10;&#10;Description automatically generated">
            <a:extLst>
              <a:ext uri="{FF2B5EF4-FFF2-40B4-BE49-F238E27FC236}">
                <a16:creationId xmlns:a16="http://schemas.microsoft.com/office/drawing/2014/main" id="{BE8673A0-0D58-19C3-9525-F7E9E6DC8F37}"/>
              </a:ext>
            </a:extLst>
          </p:cNvPr>
          <p:cNvPicPr>
            <a:picLocks noChangeAspect="1"/>
          </p:cNvPicPr>
          <p:nvPr/>
        </p:nvPicPr>
        <p:blipFill>
          <a:blip r:embed="rId3"/>
          <a:stretch>
            <a:fillRect/>
          </a:stretch>
        </p:blipFill>
        <p:spPr>
          <a:xfrm>
            <a:off x="918255" y="2290936"/>
            <a:ext cx="7298346" cy="3959352"/>
          </a:xfrm>
          <a:prstGeom prst="rect">
            <a:avLst/>
          </a:prstGeom>
        </p:spPr>
      </p:pic>
      <p:sp>
        <p:nvSpPr>
          <p:cNvPr id="4" name="Slide Number Placeholder 3">
            <a:extLst>
              <a:ext uri="{FF2B5EF4-FFF2-40B4-BE49-F238E27FC236}">
                <a16:creationId xmlns:a16="http://schemas.microsoft.com/office/drawing/2014/main" id="{95FE0203-A89B-4BFF-88D7-6DE50EF8FC0E}"/>
              </a:ext>
            </a:extLst>
          </p:cNvPr>
          <p:cNvSpPr>
            <a:spLocks noGrp="1"/>
          </p:cNvSpPr>
          <p:nvPr>
            <p:ph type="sldNum" sz="quarter" idx="12"/>
          </p:nvPr>
        </p:nvSpPr>
        <p:spPr>
          <a:xfrm>
            <a:off x="6457950" y="6356350"/>
            <a:ext cx="2057400" cy="365125"/>
          </a:xfrm>
        </p:spPr>
        <p:txBody>
          <a:bodyPr>
            <a:normAutofit/>
          </a:bodyPr>
          <a:lstStyle/>
          <a:p>
            <a:pPr>
              <a:spcAft>
                <a:spcPts val="600"/>
              </a:spcAft>
            </a:pPr>
            <a:fld id="{042AED99-7FB4-404E-8A97-64753DCE42EC}" type="slidenum">
              <a:rPr lang="en-US" smtClean="0"/>
              <a:pPr>
                <a:spcAft>
                  <a:spcPts val="600"/>
                </a:spcAft>
              </a:pPr>
              <a:t>18</a:t>
            </a:fld>
            <a:endParaRPr lang="en-US"/>
          </a:p>
        </p:txBody>
      </p:sp>
    </p:spTree>
    <p:extLst>
      <p:ext uri="{BB962C8B-B14F-4D97-AF65-F5344CB8AC3E}">
        <p14:creationId xmlns:p14="http://schemas.microsoft.com/office/powerpoint/2010/main" val="1744168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CE70DF-E191-4A5C-8EBB-B00C1F076B91}"/>
              </a:ext>
            </a:extLst>
          </p:cNvPr>
          <p:cNvSpPr>
            <a:spLocks noGrp="1"/>
          </p:cNvSpPr>
          <p:nvPr>
            <p:ph type="title"/>
          </p:nvPr>
        </p:nvSpPr>
        <p:spPr>
          <a:xfrm>
            <a:off x="473202" y="502920"/>
            <a:ext cx="2564892" cy="1463040"/>
          </a:xfrm>
        </p:spPr>
        <p:txBody>
          <a:bodyPr anchor="ctr">
            <a:normAutofit/>
          </a:bodyPr>
          <a:lstStyle/>
          <a:p>
            <a:pPr>
              <a:lnSpc>
                <a:spcPct val="90000"/>
              </a:lnSpc>
            </a:pPr>
            <a:r>
              <a:rPr lang="en-US" sz="3300"/>
              <a:t>Demo: Apache Maven</a:t>
            </a:r>
          </a:p>
        </p:txBody>
      </p:sp>
      <p:sp>
        <p:nvSpPr>
          <p:cNvPr id="36"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80309" y="1227582"/>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 name="connsiteX0" fmla="*/ 0 w 1554480"/>
              <a:gd name="connsiteY0" fmla="*/ 0 h 13716"/>
              <a:gd name="connsiteX1" fmla="*/ 502615 w 1554480"/>
              <a:gd name="connsiteY1" fmla="*/ 0 h 13716"/>
              <a:gd name="connsiteX2" fmla="*/ 974141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1816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69558" y="-27075"/>
                  <a:pt x="365297" y="14897"/>
                  <a:pt x="549250" y="0"/>
                </a:cubicBezTo>
                <a:cubicBezTo>
                  <a:pt x="762323" y="14872"/>
                  <a:pt x="864871" y="21041"/>
                  <a:pt x="1082954" y="0"/>
                </a:cubicBezTo>
                <a:cubicBezTo>
                  <a:pt x="1306037" y="9403"/>
                  <a:pt x="1371926" y="14821"/>
                  <a:pt x="1554480" y="0"/>
                </a:cubicBezTo>
                <a:cubicBezTo>
                  <a:pt x="1554010" y="4793"/>
                  <a:pt x="1554680" y="10394"/>
                  <a:pt x="1554480" y="13716"/>
                </a:cubicBezTo>
                <a:cubicBezTo>
                  <a:pt x="1328957" y="3179"/>
                  <a:pt x="1207025" y="27731"/>
                  <a:pt x="1067410" y="13716"/>
                </a:cubicBezTo>
                <a:cubicBezTo>
                  <a:pt x="897316" y="-7440"/>
                  <a:pt x="788951" y="-24962"/>
                  <a:pt x="549250" y="13716"/>
                </a:cubicBezTo>
                <a:cubicBezTo>
                  <a:pt x="300394" y="-2982"/>
                  <a:pt x="129576" y="35301"/>
                  <a:pt x="0" y="13716"/>
                </a:cubicBezTo>
                <a:cubicBezTo>
                  <a:pt x="354" y="8869"/>
                  <a:pt x="649" y="6738"/>
                  <a:pt x="0" y="0"/>
                </a:cubicBezTo>
                <a:close/>
              </a:path>
              <a:path w="1554480" h="13716" stroke="0" extrusionOk="0">
                <a:moveTo>
                  <a:pt x="0" y="0"/>
                </a:moveTo>
                <a:cubicBezTo>
                  <a:pt x="249513" y="10124"/>
                  <a:pt x="389298" y="10419"/>
                  <a:pt x="502615" y="0"/>
                </a:cubicBezTo>
                <a:cubicBezTo>
                  <a:pt x="616735" y="10147"/>
                  <a:pt x="791037" y="-19212"/>
                  <a:pt x="974141" y="0"/>
                </a:cubicBezTo>
                <a:cubicBezTo>
                  <a:pt x="1141919" y="34853"/>
                  <a:pt x="1248514" y="16971"/>
                  <a:pt x="1554480" y="0"/>
                </a:cubicBezTo>
                <a:cubicBezTo>
                  <a:pt x="1554288" y="3835"/>
                  <a:pt x="1554171" y="7531"/>
                  <a:pt x="1554480" y="13716"/>
                </a:cubicBezTo>
                <a:cubicBezTo>
                  <a:pt x="1337806" y="9080"/>
                  <a:pt x="1308467" y="19887"/>
                  <a:pt x="1067410" y="13716"/>
                </a:cubicBezTo>
                <a:cubicBezTo>
                  <a:pt x="824349" y="13143"/>
                  <a:pt x="783437" y="24151"/>
                  <a:pt x="518160" y="13716"/>
                </a:cubicBezTo>
                <a:cubicBezTo>
                  <a:pt x="271530" y="4598"/>
                  <a:pt x="132568" y="-7659"/>
                  <a:pt x="0" y="13716"/>
                </a:cubicBezTo>
                <a:cubicBezTo>
                  <a:pt x="768" y="9617"/>
                  <a:pt x="-274" y="4847"/>
                  <a:pt x="0" y="0"/>
                </a:cubicBezTo>
                <a:close/>
              </a:path>
              <a:path w="1554480" h="13716" fill="none" stroke="0" extrusionOk="0">
                <a:moveTo>
                  <a:pt x="0" y="0"/>
                </a:moveTo>
                <a:cubicBezTo>
                  <a:pt x="95687" y="-31247"/>
                  <a:pt x="331569" y="3404"/>
                  <a:pt x="549250" y="0"/>
                </a:cubicBezTo>
                <a:cubicBezTo>
                  <a:pt x="776590" y="6530"/>
                  <a:pt x="844530" y="-5109"/>
                  <a:pt x="1082954" y="0"/>
                </a:cubicBezTo>
                <a:cubicBezTo>
                  <a:pt x="1293569" y="15486"/>
                  <a:pt x="1361850" y="13824"/>
                  <a:pt x="1554480" y="0"/>
                </a:cubicBezTo>
                <a:cubicBezTo>
                  <a:pt x="1553504" y="4786"/>
                  <a:pt x="1554832" y="10912"/>
                  <a:pt x="1554480" y="13716"/>
                </a:cubicBezTo>
                <a:cubicBezTo>
                  <a:pt x="1366718" y="4861"/>
                  <a:pt x="1218290" y="26644"/>
                  <a:pt x="1067410" y="13716"/>
                </a:cubicBezTo>
                <a:cubicBezTo>
                  <a:pt x="900327" y="-8822"/>
                  <a:pt x="792178" y="6310"/>
                  <a:pt x="549250" y="13716"/>
                </a:cubicBezTo>
                <a:cubicBezTo>
                  <a:pt x="295300" y="2843"/>
                  <a:pt x="142619" y="40779"/>
                  <a:pt x="0" y="13716"/>
                </a:cubicBezTo>
                <a:cubicBezTo>
                  <a:pt x="813" y="8812"/>
                  <a:pt x="948" y="672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740FA7C-AD64-448D-8D8F-4B610136B20A}"/>
              </a:ext>
            </a:extLst>
          </p:cNvPr>
          <p:cNvSpPr>
            <a:spLocks noGrp="1"/>
          </p:cNvSpPr>
          <p:nvPr>
            <p:ph idx="1"/>
          </p:nvPr>
        </p:nvSpPr>
        <p:spPr>
          <a:xfrm>
            <a:off x="3490721" y="502920"/>
            <a:ext cx="5170932" cy="1463040"/>
          </a:xfrm>
        </p:spPr>
        <p:txBody>
          <a:bodyPr anchor="ctr">
            <a:normAutofit/>
          </a:bodyPr>
          <a:lstStyle/>
          <a:p>
            <a:r>
              <a:rPr lang="en-US" sz="1900" dirty="0"/>
              <a:t>Execute </a:t>
            </a:r>
            <a:r>
              <a:rPr lang="en-US" sz="1900"/>
              <a:t>gradle</a:t>
            </a:r>
            <a:r>
              <a:rPr lang="en-US" sz="1900" dirty="0"/>
              <a:t> build</a:t>
            </a:r>
          </a:p>
          <a:p>
            <a:endParaRPr lang="en-US" sz="1900" dirty="0"/>
          </a:p>
        </p:txBody>
      </p:sp>
      <p:pic>
        <p:nvPicPr>
          <p:cNvPr id="7" name="Picture 6" descr="A computer screen shot of a program code&#10;&#10;Description automatically generated">
            <a:extLst>
              <a:ext uri="{FF2B5EF4-FFF2-40B4-BE49-F238E27FC236}">
                <a16:creationId xmlns:a16="http://schemas.microsoft.com/office/drawing/2014/main" id="{DF96A361-2BA6-BEA0-7039-C0C6362AB4E6}"/>
              </a:ext>
            </a:extLst>
          </p:cNvPr>
          <p:cNvPicPr>
            <a:picLocks noChangeAspect="1"/>
          </p:cNvPicPr>
          <p:nvPr/>
        </p:nvPicPr>
        <p:blipFill>
          <a:blip r:embed="rId3"/>
          <a:stretch>
            <a:fillRect/>
          </a:stretch>
        </p:blipFill>
        <p:spPr>
          <a:xfrm>
            <a:off x="918255" y="2290936"/>
            <a:ext cx="7298346" cy="3959352"/>
          </a:xfrm>
          <a:prstGeom prst="rect">
            <a:avLst/>
          </a:prstGeom>
        </p:spPr>
      </p:pic>
      <p:sp>
        <p:nvSpPr>
          <p:cNvPr id="4" name="Slide Number Placeholder 3">
            <a:extLst>
              <a:ext uri="{FF2B5EF4-FFF2-40B4-BE49-F238E27FC236}">
                <a16:creationId xmlns:a16="http://schemas.microsoft.com/office/drawing/2014/main" id="{95FE0203-A89B-4BFF-88D7-6DE50EF8FC0E}"/>
              </a:ext>
            </a:extLst>
          </p:cNvPr>
          <p:cNvSpPr>
            <a:spLocks noGrp="1"/>
          </p:cNvSpPr>
          <p:nvPr>
            <p:ph type="sldNum" sz="quarter" idx="12"/>
          </p:nvPr>
        </p:nvSpPr>
        <p:spPr>
          <a:xfrm>
            <a:off x="6457950" y="6356350"/>
            <a:ext cx="2057400" cy="365125"/>
          </a:xfrm>
        </p:spPr>
        <p:txBody>
          <a:bodyPr>
            <a:normAutofit/>
          </a:bodyPr>
          <a:lstStyle/>
          <a:p>
            <a:pPr>
              <a:spcAft>
                <a:spcPts val="600"/>
              </a:spcAft>
            </a:pPr>
            <a:fld id="{042AED99-7FB4-404E-8A97-64753DCE42EC}" type="slidenum">
              <a:rPr lang="en-US" smtClean="0"/>
              <a:pPr>
                <a:spcAft>
                  <a:spcPts val="600"/>
                </a:spcAft>
              </a:pPr>
              <a:t>19</a:t>
            </a:fld>
            <a:endParaRPr lang="en-US"/>
          </a:p>
        </p:txBody>
      </p:sp>
    </p:spTree>
    <p:extLst>
      <p:ext uri="{BB962C8B-B14F-4D97-AF65-F5344CB8AC3E}">
        <p14:creationId xmlns:p14="http://schemas.microsoft.com/office/powerpoint/2010/main" val="240544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9C7E0A2C-7C0A-4AAC-B3B0-6C12B2EBAE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348" y="551961"/>
            <a:ext cx="8249304"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0" name="Rectangle 1027"/>
          <p:cNvSpPr>
            <a:spLocks noGrp="1" noChangeArrowheads="1"/>
          </p:cNvSpPr>
          <p:nvPr>
            <p:ph type="ctrTitle"/>
          </p:nvPr>
        </p:nvSpPr>
        <p:spPr>
          <a:xfrm>
            <a:off x="1143000" y="1382675"/>
            <a:ext cx="6858000" cy="1654987"/>
          </a:xfrm>
        </p:spPr>
        <p:txBody>
          <a:bodyPr>
            <a:normAutofit/>
          </a:bodyPr>
          <a:lstStyle/>
          <a:p>
            <a:r>
              <a:rPr lang="en-US" sz="5600"/>
              <a:t>Lesson 1b:</a:t>
            </a:r>
            <a:endParaRPr lang="en-US" sz="5600" dirty="0"/>
          </a:p>
        </p:txBody>
      </p:sp>
      <p:sp>
        <p:nvSpPr>
          <p:cNvPr id="2051" name="Rectangle 1028"/>
          <p:cNvSpPr>
            <a:spLocks noGrp="1" noChangeArrowheads="1"/>
          </p:cNvSpPr>
          <p:nvPr>
            <p:ph type="subTitle" idx="1"/>
          </p:nvPr>
        </p:nvSpPr>
        <p:spPr>
          <a:xfrm>
            <a:off x="1219200" y="2895600"/>
            <a:ext cx="6858000" cy="1563686"/>
          </a:xfrm>
        </p:spPr>
        <p:txBody>
          <a:bodyPr>
            <a:normAutofit fontScale="92500" lnSpcReduction="10000"/>
          </a:bodyPr>
          <a:lstStyle/>
          <a:p>
            <a:r>
              <a:rPr lang="en-US" sz="3200" b="1" dirty="0"/>
              <a:t>SOFTWARE BUILD AUTOMATION</a:t>
            </a:r>
          </a:p>
          <a:p>
            <a:r>
              <a:rPr lang="en-US" sz="3200" b="1" dirty="0"/>
              <a:t>(Apache Maven, Gradle) and </a:t>
            </a:r>
          </a:p>
          <a:p>
            <a:r>
              <a:rPr lang="en-US" sz="3200" b="1" dirty="0"/>
              <a:t>CI/CD PIPELINES</a:t>
            </a:r>
            <a:r>
              <a:rPr lang="en-US" b="1" dirty="0"/>
              <a:t> </a:t>
            </a:r>
          </a:p>
        </p:txBody>
      </p:sp>
      <p:cxnSp>
        <p:nvCxnSpPr>
          <p:cNvPr id="78" name="Straight Connector 77">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47348" y="6329769"/>
            <a:ext cx="825017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CE70DF-E191-4A5C-8EBB-B00C1F076B91}"/>
              </a:ext>
            </a:extLst>
          </p:cNvPr>
          <p:cNvSpPr>
            <a:spLocks noGrp="1"/>
          </p:cNvSpPr>
          <p:nvPr>
            <p:ph type="title"/>
          </p:nvPr>
        </p:nvSpPr>
        <p:spPr>
          <a:xfrm>
            <a:off x="756138" y="174032"/>
            <a:ext cx="7631723" cy="1111843"/>
          </a:xfrm>
        </p:spPr>
        <p:txBody>
          <a:bodyPr anchor="ctr">
            <a:normAutofit/>
          </a:bodyPr>
          <a:lstStyle/>
          <a:p>
            <a:r>
              <a:rPr lang="en-US" sz="3500"/>
              <a:t>Demo: Apache Maven</a:t>
            </a:r>
          </a:p>
        </p:txBody>
      </p:sp>
      <p:sp>
        <p:nvSpPr>
          <p:cNvPr id="3" name="Content Placeholder 2">
            <a:extLst>
              <a:ext uri="{FF2B5EF4-FFF2-40B4-BE49-F238E27FC236}">
                <a16:creationId xmlns:a16="http://schemas.microsoft.com/office/drawing/2014/main" id="{B740FA7C-AD64-448D-8D8F-4B610136B20A}"/>
              </a:ext>
            </a:extLst>
          </p:cNvPr>
          <p:cNvSpPr>
            <a:spLocks noGrp="1"/>
          </p:cNvSpPr>
          <p:nvPr>
            <p:ph idx="1"/>
          </p:nvPr>
        </p:nvSpPr>
        <p:spPr>
          <a:xfrm>
            <a:off x="756138" y="1459907"/>
            <a:ext cx="7631722" cy="767904"/>
          </a:xfrm>
        </p:spPr>
        <p:txBody>
          <a:bodyPr anchor="ctr">
            <a:normAutofit/>
          </a:bodyPr>
          <a:lstStyle/>
          <a:p>
            <a:r>
              <a:rPr lang="en-US" sz="1700" dirty="0"/>
              <a:t>Change the Test code to cause/simulate failing test</a:t>
            </a:r>
          </a:p>
          <a:p>
            <a:r>
              <a:rPr lang="en-US" sz="1700" dirty="0"/>
              <a:t>Execute </a:t>
            </a:r>
            <a:r>
              <a:rPr lang="en-US" sz="1700" dirty="0" err="1"/>
              <a:t>gradle</a:t>
            </a:r>
            <a:r>
              <a:rPr lang="en-US" sz="1700" dirty="0"/>
              <a:t> build and see that it fails</a:t>
            </a:r>
          </a:p>
          <a:p>
            <a:pPr algn="ctr"/>
            <a:endParaRPr lang="en-US" sz="1700" dirty="0"/>
          </a:p>
        </p:txBody>
      </p:sp>
      <p:pic>
        <p:nvPicPr>
          <p:cNvPr id="6" name="Picture 5" descr="A screenshot of a computer program&#10;&#10;Description automatically generated">
            <a:extLst>
              <a:ext uri="{FF2B5EF4-FFF2-40B4-BE49-F238E27FC236}">
                <a16:creationId xmlns:a16="http://schemas.microsoft.com/office/drawing/2014/main" id="{BFF50AF7-0B0C-C023-0EA6-E938B29413C8}"/>
              </a:ext>
            </a:extLst>
          </p:cNvPr>
          <p:cNvPicPr>
            <a:picLocks noChangeAspect="1"/>
          </p:cNvPicPr>
          <p:nvPr/>
        </p:nvPicPr>
        <p:blipFill>
          <a:blip r:embed="rId3"/>
          <a:stretch>
            <a:fillRect/>
          </a:stretch>
        </p:blipFill>
        <p:spPr>
          <a:xfrm>
            <a:off x="1072499" y="2405149"/>
            <a:ext cx="6994428" cy="3899393"/>
          </a:xfrm>
          <a:prstGeom prst="rect">
            <a:avLst/>
          </a:prstGeom>
        </p:spPr>
      </p:pic>
      <p:sp>
        <p:nvSpPr>
          <p:cNvPr id="4" name="Slide Number Placeholder 3">
            <a:extLst>
              <a:ext uri="{FF2B5EF4-FFF2-40B4-BE49-F238E27FC236}">
                <a16:creationId xmlns:a16="http://schemas.microsoft.com/office/drawing/2014/main" id="{95FE0203-A89B-4BFF-88D7-6DE50EF8FC0E}"/>
              </a:ext>
            </a:extLst>
          </p:cNvPr>
          <p:cNvSpPr>
            <a:spLocks noGrp="1"/>
          </p:cNvSpPr>
          <p:nvPr>
            <p:ph type="sldNum" sz="quarter" idx="12"/>
          </p:nvPr>
        </p:nvSpPr>
        <p:spPr>
          <a:xfrm>
            <a:off x="6457950" y="6356350"/>
            <a:ext cx="2057400" cy="365125"/>
          </a:xfrm>
        </p:spPr>
        <p:txBody>
          <a:bodyPr>
            <a:normAutofit/>
          </a:bodyPr>
          <a:lstStyle/>
          <a:p>
            <a:pPr>
              <a:spcAft>
                <a:spcPts val="600"/>
              </a:spcAft>
            </a:pPr>
            <a:fld id="{042AED99-7FB4-404E-8A97-64753DCE42EC}" type="slidenum">
              <a:rPr lang="en-US" smtClean="0"/>
              <a:pPr>
                <a:spcAft>
                  <a:spcPts val="600"/>
                </a:spcAft>
              </a:pPr>
              <a:t>20</a:t>
            </a:fld>
            <a:endParaRPr lang="en-US"/>
          </a:p>
        </p:txBody>
      </p:sp>
    </p:spTree>
    <p:extLst>
      <p:ext uri="{BB962C8B-B14F-4D97-AF65-F5344CB8AC3E}">
        <p14:creationId xmlns:p14="http://schemas.microsoft.com/office/powerpoint/2010/main" val="33571077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E70DF-E191-4A5C-8EBB-B00C1F076B91}"/>
              </a:ext>
            </a:extLst>
          </p:cNvPr>
          <p:cNvSpPr>
            <a:spLocks noGrp="1"/>
          </p:cNvSpPr>
          <p:nvPr>
            <p:ph type="title"/>
          </p:nvPr>
        </p:nvSpPr>
        <p:spPr/>
        <p:txBody>
          <a:bodyPr/>
          <a:lstStyle/>
          <a:p>
            <a:r>
              <a:rPr lang="en-US" dirty="0"/>
              <a:t>CI/CD</a:t>
            </a:r>
          </a:p>
        </p:txBody>
      </p:sp>
      <p:sp>
        <p:nvSpPr>
          <p:cNvPr id="3" name="Content Placeholder 2">
            <a:extLst>
              <a:ext uri="{FF2B5EF4-FFF2-40B4-BE49-F238E27FC236}">
                <a16:creationId xmlns:a16="http://schemas.microsoft.com/office/drawing/2014/main" id="{B740FA7C-AD64-448D-8D8F-4B610136B20A}"/>
              </a:ext>
            </a:extLst>
          </p:cNvPr>
          <p:cNvSpPr>
            <a:spLocks noGrp="1"/>
          </p:cNvSpPr>
          <p:nvPr>
            <p:ph idx="1"/>
          </p:nvPr>
        </p:nvSpPr>
        <p:spPr>
          <a:xfrm>
            <a:off x="457200" y="1143000"/>
            <a:ext cx="8229600" cy="5213351"/>
          </a:xfrm>
          <a:ln>
            <a:noFill/>
          </a:ln>
        </p:spPr>
        <p:txBody>
          <a:bodyPr>
            <a:normAutofit/>
          </a:bodyPr>
          <a:lstStyle/>
          <a:p>
            <a:r>
              <a:rPr lang="en-US" dirty="0"/>
              <a:t>CI/CD – Continuous Integration (CI), Continuous Delivery (CD). Note: The ‘D’ in CD can sometimes mean ‘Deployment’, which includes additional steps in the workflow beyond ‘Delivery’ (as will be explained later).</a:t>
            </a:r>
          </a:p>
          <a:p>
            <a:r>
              <a:rPr lang="en-US" dirty="0"/>
              <a:t>CI/CD is aimed at automating the build, testing and deployment of software so that new features can ship faster and more reliably.</a:t>
            </a:r>
          </a:p>
          <a:p>
            <a:r>
              <a:rPr lang="en-US" dirty="0"/>
              <a:t>Automation is a core principle for achieving DevOps success and CI/CD is a critical part.</a:t>
            </a:r>
          </a:p>
        </p:txBody>
      </p:sp>
      <p:sp>
        <p:nvSpPr>
          <p:cNvPr id="4" name="Slide Number Placeholder 3">
            <a:extLst>
              <a:ext uri="{FF2B5EF4-FFF2-40B4-BE49-F238E27FC236}">
                <a16:creationId xmlns:a16="http://schemas.microsoft.com/office/drawing/2014/main" id="{95FE0203-A89B-4BFF-88D7-6DE50EF8FC0E}"/>
              </a:ext>
            </a:extLst>
          </p:cNvPr>
          <p:cNvSpPr>
            <a:spLocks noGrp="1"/>
          </p:cNvSpPr>
          <p:nvPr>
            <p:ph type="sldNum" sz="quarter" idx="12"/>
          </p:nvPr>
        </p:nvSpPr>
        <p:spPr/>
        <p:txBody>
          <a:bodyPr/>
          <a:lstStyle/>
          <a:p>
            <a:fld id="{042AED99-7FB4-404E-8A97-64753DCE42EC}" type="slidenum">
              <a:rPr lang="en-US" smtClean="0">
                <a:solidFill>
                  <a:prstClr val="black">
                    <a:tint val="75000"/>
                  </a:prstClr>
                </a:solidFill>
              </a:rPr>
              <a:pPr/>
              <a:t>21</a:t>
            </a:fld>
            <a:endParaRPr lang="en-US">
              <a:solidFill>
                <a:prstClr val="black">
                  <a:tint val="75000"/>
                </a:prstClr>
              </a:solidFill>
            </a:endParaRPr>
          </a:p>
        </p:txBody>
      </p:sp>
      <p:sp>
        <p:nvSpPr>
          <p:cNvPr id="5" name="Content Placeholder 2">
            <a:extLst>
              <a:ext uri="{FF2B5EF4-FFF2-40B4-BE49-F238E27FC236}">
                <a16:creationId xmlns:a16="http://schemas.microsoft.com/office/drawing/2014/main" id="{602EBD6C-7067-4126-BA03-200D8CF2565D}"/>
              </a:ext>
            </a:extLst>
          </p:cNvPr>
          <p:cNvSpPr txBox="1">
            <a:spLocks/>
          </p:cNvSpPr>
          <p:nvPr/>
        </p:nvSpPr>
        <p:spPr>
          <a:xfrm>
            <a:off x="381000" y="2728915"/>
            <a:ext cx="8229600" cy="374808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endParaRPr lang="en-US" dirty="0"/>
          </a:p>
        </p:txBody>
      </p:sp>
    </p:spTree>
    <p:extLst>
      <p:ext uri="{BB962C8B-B14F-4D97-AF65-F5344CB8AC3E}">
        <p14:creationId xmlns:p14="http://schemas.microsoft.com/office/powerpoint/2010/main" val="37751992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E70DF-E191-4A5C-8EBB-B00C1F076B91}"/>
              </a:ext>
            </a:extLst>
          </p:cNvPr>
          <p:cNvSpPr>
            <a:spLocks noGrp="1"/>
          </p:cNvSpPr>
          <p:nvPr>
            <p:ph type="title"/>
          </p:nvPr>
        </p:nvSpPr>
        <p:spPr>
          <a:xfrm>
            <a:off x="457200" y="228600"/>
            <a:ext cx="8229600" cy="990600"/>
          </a:xfrm>
        </p:spPr>
        <p:txBody>
          <a:bodyPr/>
          <a:lstStyle/>
          <a:p>
            <a:r>
              <a:rPr lang="en-US" dirty="0"/>
              <a:t>CI/CD</a:t>
            </a:r>
          </a:p>
        </p:txBody>
      </p:sp>
      <p:sp>
        <p:nvSpPr>
          <p:cNvPr id="3" name="Content Placeholder 2">
            <a:extLst>
              <a:ext uri="{FF2B5EF4-FFF2-40B4-BE49-F238E27FC236}">
                <a16:creationId xmlns:a16="http://schemas.microsoft.com/office/drawing/2014/main" id="{B740FA7C-AD64-448D-8D8F-4B610136B20A}"/>
              </a:ext>
            </a:extLst>
          </p:cNvPr>
          <p:cNvSpPr>
            <a:spLocks noGrp="1"/>
          </p:cNvSpPr>
          <p:nvPr>
            <p:ph idx="1"/>
          </p:nvPr>
        </p:nvSpPr>
        <p:spPr>
          <a:xfrm>
            <a:off x="381000" y="990600"/>
            <a:ext cx="8305800" cy="5486400"/>
          </a:xfrm>
          <a:ln>
            <a:noFill/>
          </a:ln>
        </p:spPr>
        <p:txBody>
          <a:bodyPr>
            <a:normAutofit/>
          </a:bodyPr>
          <a:lstStyle/>
          <a:p>
            <a:r>
              <a:rPr lang="en-US" dirty="0"/>
              <a:t>A </a:t>
            </a:r>
            <a:r>
              <a:rPr lang="en-US" b="1" dirty="0"/>
              <a:t>CI/CD Pipeline </a:t>
            </a:r>
            <a:r>
              <a:rPr lang="en-US" dirty="0"/>
              <a:t>is a series of automated workflows setup as part of the DevOps methodology and best practice to enable the elimination or reduction of manual tasks.</a:t>
            </a:r>
          </a:p>
          <a:p>
            <a:endParaRPr lang="en-US" dirty="0"/>
          </a:p>
          <a:p>
            <a:r>
              <a:rPr lang="en-US" dirty="0"/>
              <a:t>Continuous Integration (CI) automatically </a:t>
            </a:r>
            <a:r>
              <a:rPr lang="en-US" b="1" dirty="0"/>
              <a:t>builds, tests and integrates </a:t>
            </a:r>
            <a:r>
              <a:rPr lang="en-US" dirty="0"/>
              <a:t>(packages) code through use of a shared repository;</a:t>
            </a:r>
          </a:p>
        </p:txBody>
      </p:sp>
      <p:sp>
        <p:nvSpPr>
          <p:cNvPr id="4" name="Slide Number Placeholder 3">
            <a:extLst>
              <a:ext uri="{FF2B5EF4-FFF2-40B4-BE49-F238E27FC236}">
                <a16:creationId xmlns:a16="http://schemas.microsoft.com/office/drawing/2014/main" id="{95FE0203-A89B-4BFF-88D7-6DE50EF8FC0E}"/>
              </a:ext>
            </a:extLst>
          </p:cNvPr>
          <p:cNvSpPr>
            <a:spLocks noGrp="1"/>
          </p:cNvSpPr>
          <p:nvPr>
            <p:ph type="sldNum" sz="quarter" idx="12"/>
          </p:nvPr>
        </p:nvSpPr>
        <p:spPr/>
        <p:txBody>
          <a:bodyPr/>
          <a:lstStyle/>
          <a:p>
            <a:fld id="{042AED99-7FB4-404E-8A97-64753DCE42EC}" type="slidenum">
              <a:rPr lang="en-US" smtClean="0">
                <a:solidFill>
                  <a:prstClr val="black">
                    <a:tint val="75000"/>
                  </a:prstClr>
                </a:solidFill>
              </a:rPr>
              <a:pPr/>
              <a:t>22</a:t>
            </a:fld>
            <a:endParaRPr lang="en-US">
              <a:solidFill>
                <a:prstClr val="black">
                  <a:tint val="75000"/>
                </a:prstClr>
              </a:solidFill>
            </a:endParaRPr>
          </a:p>
        </p:txBody>
      </p:sp>
      <p:sp>
        <p:nvSpPr>
          <p:cNvPr id="5" name="Content Placeholder 2">
            <a:extLst>
              <a:ext uri="{FF2B5EF4-FFF2-40B4-BE49-F238E27FC236}">
                <a16:creationId xmlns:a16="http://schemas.microsoft.com/office/drawing/2014/main" id="{602EBD6C-7067-4126-BA03-200D8CF2565D}"/>
              </a:ext>
            </a:extLst>
          </p:cNvPr>
          <p:cNvSpPr txBox="1">
            <a:spLocks/>
          </p:cNvSpPr>
          <p:nvPr/>
        </p:nvSpPr>
        <p:spPr>
          <a:xfrm>
            <a:off x="381000" y="2728915"/>
            <a:ext cx="8229600" cy="374808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endParaRPr lang="en-US" dirty="0"/>
          </a:p>
        </p:txBody>
      </p:sp>
    </p:spTree>
    <p:extLst>
      <p:ext uri="{BB962C8B-B14F-4D97-AF65-F5344CB8AC3E}">
        <p14:creationId xmlns:p14="http://schemas.microsoft.com/office/powerpoint/2010/main" val="27188124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E70DF-E191-4A5C-8EBB-B00C1F076B91}"/>
              </a:ext>
            </a:extLst>
          </p:cNvPr>
          <p:cNvSpPr>
            <a:spLocks noGrp="1"/>
          </p:cNvSpPr>
          <p:nvPr>
            <p:ph type="title"/>
          </p:nvPr>
        </p:nvSpPr>
        <p:spPr>
          <a:xfrm>
            <a:off x="457200" y="228600"/>
            <a:ext cx="8229600" cy="990600"/>
          </a:xfrm>
        </p:spPr>
        <p:txBody>
          <a:bodyPr/>
          <a:lstStyle/>
          <a:p>
            <a:r>
              <a:rPr lang="en-US" dirty="0"/>
              <a:t>CI/CD</a:t>
            </a:r>
          </a:p>
        </p:txBody>
      </p:sp>
      <p:sp>
        <p:nvSpPr>
          <p:cNvPr id="3" name="Content Placeholder 2">
            <a:extLst>
              <a:ext uri="{FF2B5EF4-FFF2-40B4-BE49-F238E27FC236}">
                <a16:creationId xmlns:a16="http://schemas.microsoft.com/office/drawing/2014/main" id="{B740FA7C-AD64-448D-8D8F-4B610136B20A}"/>
              </a:ext>
            </a:extLst>
          </p:cNvPr>
          <p:cNvSpPr>
            <a:spLocks noGrp="1"/>
          </p:cNvSpPr>
          <p:nvPr>
            <p:ph idx="1"/>
          </p:nvPr>
        </p:nvSpPr>
        <p:spPr>
          <a:xfrm>
            <a:off x="381000" y="990600"/>
            <a:ext cx="8305800" cy="5486400"/>
          </a:xfrm>
          <a:ln>
            <a:noFill/>
          </a:ln>
        </p:spPr>
        <p:txBody>
          <a:bodyPr>
            <a:normAutofit/>
          </a:bodyPr>
          <a:lstStyle/>
          <a:p>
            <a:r>
              <a:rPr lang="en-US" dirty="0"/>
              <a:t>Continuous Delivery (CD) automatically </a:t>
            </a:r>
            <a:r>
              <a:rPr lang="en-US" b="1" dirty="0"/>
              <a:t>delivers</a:t>
            </a:r>
            <a:r>
              <a:rPr lang="en-US" dirty="0"/>
              <a:t> the packaged software artifact to a production-ready (staging) environment for approval.</a:t>
            </a:r>
          </a:p>
          <a:p>
            <a:endParaRPr lang="en-US" dirty="0"/>
          </a:p>
        </p:txBody>
      </p:sp>
      <p:sp>
        <p:nvSpPr>
          <p:cNvPr id="4" name="Slide Number Placeholder 3">
            <a:extLst>
              <a:ext uri="{FF2B5EF4-FFF2-40B4-BE49-F238E27FC236}">
                <a16:creationId xmlns:a16="http://schemas.microsoft.com/office/drawing/2014/main" id="{95FE0203-A89B-4BFF-88D7-6DE50EF8FC0E}"/>
              </a:ext>
            </a:extLst>
          </p:cNvPr>
          <p:cNvSpPr>
            <a:spLocks noGrp="1"/>
          </p:cNvSpPr>
          <p:nvPr>
            <p:ph type="sldNum" sz="quarter" idx="12"/>
          </p:nvPr>
        </p:nvSpPr>
        <p:spPr/>
        <p:txBody>
          <a:bodyPr/>
          <a:lstStyle/>
          <a:p>
            <a:fld id="{042AED99-7FB4-404E-8A97-64753DCE42EC}" type="slidenum">
              <a:rPr lang="en-US" smtClean="0">
                <a:solidFill>
                  <a:prstClr val="black">
                    <a:tint val="75000"/>
                  </a:prstClr>
                </a:solidFill>
              </a:rPr>
              <a:pPr/>
              <a:t>23</a:t>
            </a:fld>
            <a:endParaRPr lang="en-US">
              <a:solidFill>
                <a:prstClr val="black">
                  <a:tint val="75000"/>
                </a:prstClr>
              </a:solidFill>
            </a:endParaRPr>
          </a:p>
        </p:txBody>
      </p:sp>
      <p:sp>
        <p:nvSpPr>
          <p:cNvPr id="5" name="Content Placeholder 2">
            <a:extLst>
              <a:ext uri="{FF2B5EF4-FFF2-40B4-BE49-F238E27FC236}">
                <a16:creationId xmlns:a16="http://schemas.microsoft.com/office/drawing/2014/main" id="{602EBD6C-7067-4126-BA03-200D8CF2565D}"/>
              </a:ext>
            </a:extLst>
          </p:cNvPr>
          <p:cNvSpPr txBox="1">
            <a:spLocks/>
          </p:cNvSpPr>
          <p:nvPr/>
        </p:nvSpPr>
        <p:spPr>
          <a:xfrm>
            <a:off x="381000" y="2728915"/>
            <a:ext cx="8229600" cy="374808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endParaRPr lang="en-US" dirty="0"/>
          </a:p>
        </p:txBody>
      </p:sp>
      <p:pic>
        <p:nvPicPr>
          <p:cNvPr id="8" name="Picture 7" descr="A diagram of a process&#10;&#10;Description automatically generated">
            <a:extLst>
              <a:ext uri="{FF2B5EF4-FFF2-40B4-BE49-F238E27FC236}">
                <a16:creationId xmlns:a16="http://schemas.microsoft.com/office/drawing/2014/main" id="{1EA9F59E-1D88-EBD4-EEE6-D7DD519D8818}"/>
              </a:ext>
            </a:extLst>
          </p:cNvPr>
          <p:cNvPicPr>
            <a:picLocks noChangeAspect="1"/>
          </p:cNvPicPr>
          <p:nvPr/>
        </p:nvPicPr>
        <p:blipFill>
          <a:blip r:embed="rId3"/>
          <a:stretch>
            <a:fillRect/>
          </a:stretch>
        </p:blipFill>
        <p:spPr>
          <a:xfrm>
            <a:off x="762000" y="3042126"/>
            <a:ext cx="7856890" cy="2749074"/>
          </a:xfrm>
          <a:prstGeom prst="rect">
            <a:avLst/>
          </a:prstGeom>
        </p:spPr>
      </p:pic>
    </p:spTree>
    <p:extLst>
      <p:ext uri="{BB962C8B-B14F-4D97-AF65-F5344CB8AC3E}">
        <p14:creationId xmlns:p14="http://schemas.microsoft.com/office/powerpoint/2010/main" val="2380003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E70DF-E191-4A5C-8EBB-B00C1F076B91}"/>
              </a:ext>
            </a:extLst>
          </p:cNvPr>
          <p:cNvSpPr>
            <a:spLocks noGrp="1"/>
          </p:cNvSpPr>
          <p:nvPr>
            <p:ph type="title"/>
          </p:nvPr>
        </p:nvSpPr>
        <p:spPr>
          <a:xfrm>
            <a:off x="457200" y="228600"/>
            <a:ext cx="8229600" cy="990600"/>
          </a:xfrm>
        </p:spPr>
        <p:txBody>
          <a:bodyPr/>
          <a:lstStyle/>
          <a:p>
            <a:r>
              <a:rPr lang="en-US" dirty="0"/>
              <a:t>CI/CD</a:t>
            </a:r>
          </a:p>
        </p:txBody>
      </p:sp>
      <p:sp>
        <p:nvSpPr>
          <p:cNvPr id="3" name="Content Placeholder 2">
            <a:extLst>
              <a:ext uri="{FF2B5EF4-FFF2-40B4-BE49-F238E27FC236}">
                <a16:creationId xmlns:a16="http://schemas.microsoft.com/office/drawing/2014/main" id="{B740FA7C-AD64-448D-8D8F-4B610136B20A}"/>
              </a:ext>
            </a:extLst>
          </p:cNvPr>
          <p:cNvSpPr>
            <a:spLocks noGrp="1"/>
          </p:cNvSpPr>
          <p:nvPr>
            <p:ph idx="1"/>
          </p:nvPr>
        </p:nvSpPr>
        <p:spPr>
          <a:xfrm>
            <a:off x="381000" y="990600"/>
            <a:ext cx="8305800" cy="5486400"/>
          </a:xfrm>
          <a:ln>
            <a:noFill/>
          </a:ln>
        </p:spPr>
        <p:txBody>
          <a:bodyPr>
            <a:normAutofit/>
          </a:bodyPr>
          <a:lstStyle/>
          <a:p>
            <a:r>
              <a:rPr lang="en-US" dirty="0"/>
              <a:t>Continuous Deployment (CD) automatically deploys the software to end-users or customers directly.</a:t>
            </a:r>
          </a:p>
          <a:p>
            <a:endParaRPr lang="en-US" dirty="0"/>
          </a:p>
        </p:txBody>
      </p:sp>
      <p:sp>
        <p:nvSpPr>
          <p:cNvPr id="4" name="Slide Number Placeholder 3">
            <a:extLst>
              <a:ext uri="{FF2B5EF4-FFF2-40B4-BE49-F238E27FC236}">
                <a16:creationId xmlns:a16="http://schemas.microsoft.com/office/drawing/2014/main" id="{95FE0203-A89B-4BFF-88D7-6DE50EF8FC0E}"/>
              </a:ext>
            </a:extLst>
          </p:cNvPr>
          <p:cNvSpPr>
            <a:spLocks noGrp="1"/>
          </p:cNvSpPr>
          <p:nvPr>
            <p:ph type="sldNum" sz="quarter" idx="12"/>
          </p:nvPr>
        </p:nvSpPr>
        <p:spPr/>
        <p:txBody>
          <a:bodyPr/>
          <a:lstStyle/>
          <a:p>
            <a:fld id="{042AED99-7FB4-404E-8A97-64753DCE42EC}" type="slidenum">
              <a:rPr lang="en-US" smtClean="0">
                <a:solidFill>
                  <a:prstClr val="black">
                    <a:tint val="75000"/>
                  </a:prstClr>
                </a:solidFill>
              </a:rPr>
              <a:pPr/>
              <a:t>24</a:t>
            </a:fld>
            <a:endParaRPr lang="en-US">
              <a:solidFill>
                <a:prstClr val="black">
                  <a:tint val="75000"/>
                </a:prstClr>
              </a:solidFill>
            </a:endParaRPr>
          </a:p>
        </p:txBody>
      </p:sp>
      <p:sp>
        <p:nvSpPr>
          <p:cNvPr id="5" name="Content Placeholder 2">
            <a:extLst>
              <a:ext uri="{FF2B5EF4-FFF2-40B4-BE49-F238E27FC236}">
                <a16:creationId xmlns:a16="http://schemas.microsoft.com/office/drawing/2014/main" id="{602EBD6C-7067-4126-BA03-200D8CF2565D}"/>
              </a:ext>
            </a:extLst>
          </p:cNvPr>
          <p:cNvSpPr txBox="1">
            <a:spLocks/>
          </p:cNvSpPr>
          <p:nvPr/>
        </p:nvSpPr>
        <p:spPr>
          <a:xfrm>
            <a:off x="381000" y="2728915"/>
            <a:ext cx="8229600" cy="374808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endParaRPr lang="en-US" dirty="0"/>
          </a:p>
        </p:txBody>
      </p:sp>
      <p:pic>
        <p:nvPicPr>
          <p:cNvPr id="7" name="Picture 6" descr="A diagram of a software development process&#10;&#10;Description automatically generated">
            <a:extLst>
              <a:ext uri="{FF2B5EF4-FFF2-40B4-BE49-F238E27FC236}">
                <a16:creationId xmlns:a16="http://schemas.microsoft.com/office/drawing/2014/main" id="{C4C8BBE9-BCAC-8567-7AFC-55CC4103261D}"/>
              </a:ext>
            </a:extLst>
          </p:cNvPr>
          <p:cNvPicPr>
            <a:picLocks noChangeAspect="1"/>
          </p:cNvPicPr>
          <p:nvPr/>
        </p:nvPicPr>
        <p:blipFill>
          <a:blip r:embed="rId3"/>
          <a:stretch>
            <a:fillRect/>
          </a:stretch>
        </p:blipFill>
        <p:spPr>
          <a:xfrm>
            <a:off x="838200" y="2957515"/>
            <a:ext cx="7620000" cy="3478129"/>
          </a:xfrm>
          <a:prstGeom prst="rect">
            <a:avLst/>
          </a:prstGeom>
        </p:spPr>
      </p:pic>
    </p:spTree>
    <p:extLst>
      <p:ext uri="{BB962C8B-B14F-4D97-AF65-F5344CB8AC3E}">
        <p14:creationId xmlns:p14="http://schemas.microsoft.com/office/powerpoint/2010/main" val="12138215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E70DF-E191-4A5C-8EBB-B00C1F076B91}"/>
              </a:ext>
            </a:extLst>
          </p:cNvPr>
          <p:cNvSpPr>
            <a:spLocks noGrp="1"/>
          </p:cNvSpPr>
          <p:nvPr>
            <p:ph type="title"/>
          </p:nvPr>
        </p:nvSpPr>
        <p:spPr>
          <a:xfrm>
            <a:off x="457200" y="228600"/>
            <a:ext cx="8229600" cy="990600"/>
          </a:xfrm>
        </p:spPr>
        <p:txBody>
          <a:bodyPr/>
          <a:lstStyle/>
          <a:p>
            <a:r>
              <a:rPr lang="en-US" dirty="0"/>
              <a:t>CI/CD</a:t>
            </a:r>
          </a:p>
        </p:txBody>
      </p:sp>
      <p:sp>
        <p:nvSpPr>
          <p:cNvPr id="3" name="Content Placeholder 2">
            <a:extLst>
              <a:ext uri="{FF2B5EF4-FFF2-40B4-BE49-F238E27FC236}">
                <a16:creationId xmlns:a16="http://schemas.microsoft.com/office/drawing/2014/main" id="{B740FA7C-AD64-448D-8D8F-4B610136B20A}"/>
              </a:ext>
            </a:extLst>
          </p:cNvPr>
          <p:cNvSpPr>
            <a:spLocks noGrp="1"/>
          </p:cNvSpPr>
          <p:nvPr>
            <p:ph idx="1"/>
          </p:nvPr>
        </p:nvSpPr>
        <p:spPr>
          <a:xfrm>
            <a:off x="381000" y="990600"/>
            <a:ext cx="8305800" cy="5486400"/>
          </a:xfrm>
          <a:ln>
            <a:noFill/>
          </a:ln>
        </p:spPr>
        <p:txBody>
          <a:bodyPr>
            <a:normAutofit lnSpcReduction="10000"/>
          </a:bodyPr>
          <a:lstStyle/>
          <a:p>
            <a:r>
              <a:rPr lang="en-US" dirty="0"/>
              <a:t>Most modern software teams make CI/CD an integral part of their development workflow by using a combination of automated process, steps and tools:</a:t>
            </a:r>
          </a:p>
          <a:p>
            <a:pPr lvl="1"/>
            <a:r>
              <a:rPr lang="en-US" dirty="0"/>
              <a:t>Version Control system (VCS): CI begins via use of shared repositories, where the team can collaborate on code using tools like Git and Github.</a:t>
            </a:r>
          </a:p>
          <a:p>
            <a:pPr lvl="1"/>
            <a:r>
              <a:rPr lang="en-US" dirty="0"/>
              <a:t>Build automation tools: Teams use CI build tools to automatically compile, package code and config files into release candidate consisting of executable, deployable artifacts to be tested for quality, performance and other requirements.</a:t>
            </a:r>
          </a:p>
        </p:txBody>
      </p:sp>
      <p:sp>
        <p:nvSpPr>
          <p:cNvPr id="4" name="Slide Number Placeholder 3">
            <a:extLst>
              <a:ext uri="{FF2B5EF4-FFF2-40B4-BE49-F238E27FC236}">
                <a16:creationId xmlns:a16="http://schemas.microsoft.com/office/drawing/2014/main" id="{95FE0203-A89B-4BFF-88D7-6DE50EF8FC0E}"/>
              </a:ext>
            </a:extLst>
          </p:cNvPr>
          <p:cNvSpPr>
            <a:spLocks noGrp="1"/>
          </p:cNvSpPr>
          <p:nvPr>
            <p:ph type="sldNum" sz="quarter" idx="12"/>
          </p:nvPr>
        </p:nvSpPr>
        <p:spPr/>
        <p:txBody>
          <a:bodyPr/>
          <a:lstStyle/>
          <a:p>
            <a:fld id="{042AED99-7FB4-404E-8A97-64753DCE42EC}" type="slidenum">
              <a:rPr lang="en-US" smtClean="0">
                <a:solidFill>
                  <a:prstClr val="black">
                    <a:tint val="75000"/>
                  </a:prstClr>
                </a:solidFill>
              </a:rPr>
              <a:pPr/>
              <a:t>25</a:t>
            </a:fld>
            <a:endParaRPr lang="en-US">
              <a:solidFill>
                <a:prstClr val="black">
                  <a:tint val="75000"/>
                </a:prstClr>
              </a:solidFill>
            </a:endParaRPr>
          </a:p>
        </p:txBody>
      </p:sp>
      <p:sp>
        <p:nvSpPr>
          <p:cNvPr id="5" name="Content Placeholder 2">
            <a:extLst>
              <a:ext uri="{FF2B5EF4-FFF2-40B4-BE49-F238E27FC236}">
                <a16:creationId xmlns:a16="http://schemas.microsoft.com/office/drawing/2014/main" id="{602EBD6C-7067-4126-BA03-200D8CF2565D}"/>
              </a:ext>
            </a:extLst>
          </p:cNvPr>
          <p:cNvSpPr txBox="1">
            <a:spLocks/>
          </p:cNvSpPr>
          <p:nvPr/>
        </p:nvSpPr>
        <p:spPr>
          <a:xfrm>
            <a:off x="381000" y="2728915"/>
            <a:ext cx="8229600" cy="374808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endParaRPr lang="en-US" dirty="0"/>
          </a:p>
        </p:txBody>
      </p:sp>
    </p:spTree>
    <p:extLst>
      <p:ext uri="{BB962C8B-B14F-4D97-AF65-F5344CB8AC3E}">
        <p14:creationId xmlns:p14="http://schemas.microsoft.com/office/powerpoint/2010/main" val="33668645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E70DF-E191-4A5C-8EBB-B00C1F076B91}"/>
              </a:ext>
            </a:extLst>
          </p:cNvPr>
          <p:cNvSpPr>
            <a:spLocks noGrp="1"/>
          </p:cNvSpPr>
          <p:nvPr>
            <p:ph type="title"/>
          </p:nvPr>
        </p:nvSpPr>
        <p:spPr>
          <a:xfrm>
            <a:off x="457200" y="228600"/>
            <a:ext cx="8229600" cy="990600"/>
          </a:xfrm>
        </p:spPr>
        <p:txBody>
          <a:bodyPr/>
          <a:lstStyle/>
          <a:p>
            <a:r>
              <a:rPr lang="en-US" dirty="0"/>
              <a:t>Demo of CI/CD</a:t>
            </a:r>
          </a:p>
        </p:txBody>
      </p:sp>
      <p:sp>
        <p:nvSpPr>
          <p:cNvPr id="3" name="Content Placeholder 2">
            <a:extLst>
              <a:ext uri="{FF2B5EF4-FFF2-40B4-BE49-F238E27FC236}">
                <a16:creationId xmlns:a16="http://schemas.microsoft.com/office/drawing/2014/main" id="{B740FA7C-AD64-448D-8D8F-4B610136B20A}"/>
              </a:ext>
            </a:extLst>
          </p:cNvPr>
          <p:cNvSpPr>
            <a:spLocks noGrp="1"/>
          </p:cNvSpPr>
          <p:nvPr>
            <p:ph idx="1"/>
          </p:nvPr>
        </p:nvSpPr>
        <p:spPr>
          <a:xfrm>
            <a:off x="381000" y="990600"/>
            <a:ext cx="8305800" cy="5486400"/>
          </a:xfrm>
          <a:ln>
            <a:noFill/>
          </a:ln>
        </p:spPr>
        <p:txBody>
          <a:bodyPr>
            <a:normAutofit/>
          </a:bodyPr>
          <a:lstStyle/>
          <a:p>
            <a:r>
              <a:rPr lang="en-US" dirty="0"/>
              <a:t>To demonstrate the setting-up of a CI/CD pipeline, we will be using </a:t>
            </a:r>
            <a:r>
              <a:rPr lang="en-US" b="1" dirty="0"/>
              <a:t>Github Actions</a:t>
            </a:r>
          </a:p>
          <a:p>
            <a:r>
              <a:rPr lang="en-US" dirty="0"/>
              <a:t>(Note: Alternatives – Jenkins, </a:t>
            </a:r>
            <a:r>
              <a:rPr lang="en-US" dirty="0" err="1"/>
              <a:t>CircleCI</a:t>
            </a:r>
            <a:r>
              <a:rPr lang="en-US" dirty="0"/>
              <a:t>, Bamboo, GitLab, </a:t>
            </a:r>
            <a:r>
              <a:rPr lang="en-US" dirty="0" err="1"/>
              <a:t>Teamcity</a:t>
            </a:r>
            <a:r>
              <a:rPr lang="en-US" dirty="0"/>
              <a:t>, Travis etc.)</a:t>
            </a:r>
          </a:p>
          <a:p>
            <a:r>
              <a:rPr lang="en-US" dirty="0"/>
              <a:t>Unlike the above mentioned alternative CI/CD tools, Github Action is native to and fully integrated within the Github webapp. Hence a team that uses Github as the code repository will naturally prefer/choose Github Action for CI/CD pipeline. </a:t>
            </a:r>
          </a:p>
        </p:txBody>
      </p:sp>
      <p:sp>
        <p:nvSpPr>
          <p:cNvPr id="4" name="Slide Number Placeholder 3">
            <a:extLst>
              <a:ext uri="{FF2B5EF4-FFF2-40B4-BE49-F238E27FC236}">
                <a16:creationId xmlns:a16="http://schemas.microsoft.com/office/drawing/2014/main" id="{95FE0203-A89B-4BFF-88D7-6DE50EF8FC0E}"/>
              </a:ext>
            </a:extLst>
          </p:cNvPr>
          <p:cNvSpPr>
            <a:spLocks noGrp="1"/>
          </p:cNvSpPr>
          <p:nvPr>
            <p:ph type="sldNum" sz="quarter" idx="12"/>
          </p:nvPr>
        </p:nvSpPr>
        <p:spPr/>
        <p:txBody>
          <a:bodyPr/>
          <a:lstStyle/>
          <a:p>
            <a:fld id="{042AED99-7FB4-404E-8A97-64753DCE42EC}" type="slidenum">
              <a:rPr lang="en-US" smtClean="0">
                <a:solidFill>
                  <a:prstClr val="black">
                    <a:tint val="75000"/>
                  </a:prstClr>
                </a:solidFill>
              </a:rPr>
              <a:pPr/>
              <a:t>26</a:t>
            </a:fld>
            <a:endParaRPr lang="en-US">
              <a:solidFill>
                <a:prstClr val="black">
                  <a:tint val="75000"/>
                </a:prstClr>
              </a:solidFill>
            </a:endParaRPr>
          </a:p>
        </p:txBody>
      </p:sp>
      <p:sp>
        <p:nvSpPr>
          <p:cNvPr id="5" name="Content Placeholder 2">
            <a:extLst>
              <a:ext uri="{FF2B5EF4-FFF2-40B4-BE49-F238E27FC236}">
                <a16:creationId xmlns:a16="http://schemas.microsoft.com/office/drawing/2014/main" id="{602EBD6C-7067-4126-BA03-200D8CF2565D}"/>
              </a:ext>
            </a:extLst>
          </p:cNvPr>
          <p:cNvSpPr txBox="1">
            <a:spLocks/>
          </p:cNvSpPr>
          <p:nvPr/>
        </p:nvSpPr>
        <p:spPr>
          <a:xfrm>
            <a:off x="381000" y="2728915"/>
            <a:ext cx="8229600" cy="374808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endParaRPr lang="en-US" dirty="0"/>
          </a:p>
        </p:txBody>
      </p:sp>
    </p:spTree>
    <p:extLst>
      <p:ext uri="{BB962C8B-B14F-4D97-AF65-F5344CB8AC3E}">
        <p14:creationId xmlns:p14="http://schemas.microsoft.com/office/powerpoint/2010/main" val="38881868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CE70DF-E191-4A5C-8EBB-B00C1F076B91}"/>
              </a:ext>
            </a:extLst>
          </p:cNvPr>
          <p:cNvSpPr>
            <a:spLocks noGrp="1"/>
          </p:cNvSpPr>
          <p:nvPr>
            <p:ph type="title"/>
          </p:nvPr>
        </p:nvSpPr>
        <p:spPr>
          <a:xfrm>
            <a:off x="473202" y="502920"/>
            <a:ext cx="2564892" cy="1463040"/>
          </a:xfrm>
        </p:spPr>
        <p:txBody>
          <a:bodyPr anchor="ctr">
            <a:normAutofit/>
          </a:bodyPr>
          <a:lstStyle/>
          <a:p>
            <a:r>
              <a:rPr lang="en-US" sz="4200"/>
              <a:t>Demo of CI/CD</a:t>
            </a:r>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80309" y="1227582"/>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 name="connsiteX0" fmla="*/ 0 w 1554480"/>
              <a:gd name="connsiteY0" fmla="*/ 0 h 13716"/>
              <a:gd name="connsiteX1" fmla="*/ 502615 w 1554480"/>
              <a:gd name="connsiteY1" fmla="*/ 0 h 13716"/>
              <a:gd name="connsiteX2" fmla="*/ 974141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1816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69558" y="-27075"/>
                  <a:pt x="365297" y="14897"/>
                  <a:pt x="549250" y="0"/>
                </a:cubicBezTo>
                <a:cubicBezTo>
                  <a:pt x="762323" y="14872"/>
                  <a:pt x="864871" y="21041"/>
                  <a:pt x="1082954" y="0"/>
                </a:cubicBezTo>
                <a:cubicBezTo>
                  <a:pt x="1306037" y="9403"/>
                  <a:pt x="1371926" y="14821"/>
                  <a:pt x="1554480" y="0"/>
                </a:cubicBezTo>
                <a:cubicBezTo>
                  <a:pt x="1554010" y="4793"/>
                  <a:pt x="1554680" y="10394"/>
                  <a:pt x="1554480" y="13716"/>
                </a:cubicBezTo>
                <a:cubicBezTo>
                  <a:pt x="1328957" y="3179"/>
                  <a:pt x="1207025" y="27731"/>
                  <a:pt x="1067410" y="13716"/>
                </a:cubicBezTo>
                <a:cubicBezTo>
                  <a:pt x="897316" y="-7440"/>
                  <a:pt x="788951" y="-24962"/>
                  <a:pt x="549250" y="13716"/>
                </a:cubicBezTo>
                <a:cubicBezTo>
                  <a:pt x="300394" y="-2982"/>
                  <a:pt x="129576" y="35301"/>
                  <a:pt x="0" y="13716"/>
                </a:cubicBezTo>
                <a:cubicBezTo>
                  <a:pt x="354" y="8869"/>
                  <a:pt x="649" y="6738"/>
                  <a:pt x="0" y="0"/>
                </a:cubicBezTo>
                <a:close/>
              </a:path>
              <a:path w="1554480" h="13716" stroke="0" extrusionOk="0">
                <a:moveTo>
                  <a:pt x="0" y="0"/>
                </a:moveTo>
                <a:cubicBezTo>
                  <a:pt x="249513" y="10124"/>
                  <a:pt x="389298" y="10419"/>
                  <a:pt x="502615" y="0"/>
                </a:cubicBezTo>
                <a:cubicBezTo>
                  <a:pt x="616735" y="10147"/>
                  <a:pt x="791037" y="-19212"/>
                  <a:pt x="974141" y="0"/>
                </a:cubicBezTo>
                <a:cubicBezTo>
                  <a:pt x="1141919" y="34853"/>
                  <a:pt x="1248514" y="16971"/>
                  <a:pt x="1554480" y="0"/>
                </a:cubicBezTo>
                <a:cubicBezTo>
                  <a:pt x="1554288" y="3835"/>
                  <a:pt x="1554171" y="7531"/>
                  <a:pt x="1554480" y="13716"/>
                </a:cubicBezTo>
                <a:cubicBezTo>
                  <a:pt x="1337806" y="9080"/>
                  <a:pt x="1308467" y="19887"/>
                  <a:pt x="1067410" y="13716"/>
                </a:cubicBezTo>
                <a:cubicBezTo>
                  <a:pt x="824349" y="13143"/>
                  <a:pt x="783437" y="24151"/>
                  <a:pt x="518160" y="13716"/>
                </a:cubicBezTo>
                <a:cubicBezTo>
                  <a:pt x="271530" y="4598"/>
                  <a:pt x="132568" y="-7659"/>
                  <a:pt x="0" y="13716"/>
                </a:cubicBezTo>
                <a:cubicBezTo>
                  <a:pt x="768" y="9617"/>
                  <a:pt x="-274" y="4847"/>
                  <a:pt x="0" y="0"/>
                </a:cubicBezTo>
                <a:close/>
              </a:path>
              <a:path w="1554480" h="13716" fill="none" stroke="0" extrusionOk="0">
                <a:moveTo>
                  <a:pt x="0" y="0"/>
                </a:moveTo>
                <a:cubicBezTo>
                  <a:pt x="95687" y="-31247"/>
                  <a:pt x="331569" y="3404"/>
                  <a:pt x="549250" y="0"/>
                </a:cubicBezTo>
                <a:cubicBezTo>
                  <a:pt x="776590" y="6530"/>
                  <a:pt x="844530" y="-5109"/>
                  <a:pt x="1082954" y="0"/>
                </a:cubicBezTo>
                <a:cubicBezTo>
                  <a:pt x="1293569" y="15486"/>
                  <a:pt x="1361850" y="13824"/>
                  <a:pt x="1554480" y="0"/>
                </a:cubicBezTo>
                <a:cubicBezTo>
                  <a:pt x="1553504" y="4786"/>
                  <a:pt x="1554832" y="10912"/>
                  <a:pt x="1554480" y="13716"/>
                </a:cubicBezTo>
                <a:cubicBezTo>
                  <a:pt x="1366718" y="4861"/>
                  <a:pt x="1218290" y="26644"/>
                  <a:pt x="1067410" y="13716"/>
                </a:cubicBezTo>
                <a:cubicBezTo>
                  <a:pt x="900327" y="-8822"/>
                  <a:pt x="792178" y="6310"/>
                  <a:pt x="549250" y="13716"/>
                </a:cubicBezTo>
                <a:cubicBezTo>
                  <a:pt x="295300" y="2843"/>
                  <a:pt x="142619" y="40779"/>
                  <a:pt x="0" y="13716"/>
                </a:cubicBezTo>
                <a:cubicBezTo>
                  <a:pt x="813" y="8812"/>
                  <a:pt x="948" y="672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740FA7C-AD64-448D-8D8F-4B610136B20A}"/>
              </a:ext>
            </a:extLst>
          </p:cNvPr>
          <p:cNvSpPr>
            <a:spLocks noGrp="1"/>
          </p:cNvSpPr>
          <p:nvPr>
            <p:ph idx="1"/>
          </p:nvPr>
        </p:nvSpPr>
        <p:spPr>
          <a:xfrm>
            <a:off x="3490721" y="502920"/>
            <a:ext cx="5170932" cy="1463040"/>
          </a:xfrm>
        </p:spPr>
        <p:txBody>
          <a:bodyPr anchor="ctr">
            <a:normAutofit/>
          </a:bodyPr>
          <a:lstStyle/>
          <a:p>
            <a:r>
              <a:rPr lang="en-US" sz="1900"/>
              <a:t>Typical steps of activities/tasks with CI and CD</a:t>
            </a:r>
            <a:endParaRPr lang="en-US" sz="1900" b="1"/>
          </a:p>
          <a:p>
            <a:endParaRPr lang="en-US" sz="1900"/>
          </a:p>
        </p:txBody>
      </p:sp>
      <p:pic>
        <p:nvPicPr>
          <p:cNvPr id="7" name="Picture 6" descr="A diagram of a software development process&#10;&#10;Description automatically generated">
            <a:extLst>
              <a:ext uri="{FF2B5EF4-FFF2-40B4-BE49-F238E27FC236}">
                <a16:creationId xmlns:a16="http://schemas.microsoft.com/office/drawing/2014/main" id="{41486BA0-1BAD-61EE-3FCC-4560AA26ACAB}"/>
              </a:ext>
            </a:extLst>
          </p:cNvPr>
          <p:cNvPicPr>
            <a:picLocks noChangeAspect="1"/>
          </p:cNvPicPr>
          <p:nvPr/>
        </p:nvPicPr>
        <p:blipFill>
          <a:blip r:embed="rId3"/>
          <a:stretch>
            <a:fillRect/>
          </a:stretch>
        </p:blipFill>
        <p:spPr>
          <a:xfrm>
            <a:off x="723397" y="2290936"/>
            <a:ext cx="7688062" cy="3959352"/>
          </a:xfrm>
          <a:prstGeom prst="rect">
            <a:avLst/>
          </a:prstGeom>
        </p:spPr>
      </p:pic>
      <p:sp>
        <p:nvSpPr>
          <p:cNvPr id="4" name="Slide Number Placeholder 3">
            <a:extLst>
              <a:ext uri="{FF2B5EF4-FFF2-40B4-BE49-F238E27FC236}">
                <a16:creationId xmlns:a16="http://schemas.microsoft.com/office/drawing/2014/main" id="{95FE0203-A89B-4BFF-88D7-6DE50EF8FC0E}"/>
              </a:ext>
            </a:extLst>
          </p:cNvPr>
          <p:cNvSpPr>
            <a:spLocks noGrp="1"/>
          </p:cNvSpPr>
          <p:nvPr>
            <p:ph type="sldNum" sz="quarter" idx="12"/>
          </p:nvPr>
        </p:nvSpPr>
        <p:spPr>
          <a:xfrm>
            <a:off x="6457950" y="6356350"/>
            <a:ext cx="2057400" cy="365125"/>
          </a:xfrm>
        </p:spPr>
        <p:txBody>
          <a:bodyPr>
            <a:normAutofit/>
          </a:bodyPr>
          <a:lstStyle/>
          <a:p>
            <a:pPr>
              <a:spcAft>
                <a:spcPts val="600"/>
              </a:spcAft>
            </a:pPr>
            <a:fld id="{042AED99-7FB4-404E-8A97-64753DCE42EC}" type="slidenum">
              <a:rPr lang="en-US" smtClean="0"/>
              <a:pPr>
                <a:spcAft>
                  <a:spcPts val="600"/>
                </a:spcAft>
              </a:pPr>
              <a:t>27</a:t>
            </a:fld>
            <a:endParaRPr lang="en-US"/>
          </a:p>
        </p:txBody>
      </p:sp>
      <p:sp>
        <p:nvSpPr>
          <p:cNvPr id="5" name="Content Placeholder 2">
            <a:extLst>
              <a:ext uri="{FF2B5EF4-FFF2-40B4-BE49-F238E27FC236}">
                <a16:creationId xmlns:a16="http://schemas.microsoft.com/office/drawing/2014/main" id="{602EBD6C-7067-4126-BA03-200D8CF2565D}"/>
              </a:ext>
            </a:extLst>
          </p:cNvPr>
          <p:cNvSpPr txBox="1">
            <a:spLocks/>
          </p:cNvSpPr>
          <p:nvPr/>
        </p:nvSpPr>
        <p:spPr>
          <a:xfrm>
            <a:off x="381000" y="2728915"/>
            <a:ext cx="8229600" cy="374808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endParaRPr lang="en-US" dirty="0"/>
          </a:p>
        </p:txBody>
      </p:sp>
    </p:spTree>
    <p:extLst>
      <p:ext uri="{BB962C8B-B14F-4D97-AF65-F5344CB8AC3E}">
        <p14:creationId xmlns:p14="http://schemas.microsoft.com/office/powerpoint/2010/main" val="35470548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CE70DF-E191-4A5C-8EBB-B00C1F076B91}"/>
              </a:ext>
            </a:extLst>
          </p:cNvPr>
          <p:cNvSpPr>
            <a:spLocks noGrp="1"/>
          </p:cNvSpPr>
          <p:nvPr>
            <p:ph type="title"/>
          </p:nvPr>
        </p:nvSpPr>
        <p:spPr>
          <a:xfrm>
            <a:off x="473202" y="502920"/>
            <a:ext cx="2564892" cy="1463040"/>
          </a:xfrm>
        </p:spPr>
        <p:txBody>
          <a:bodyPr anchor="ctr">
            <a:normAutofit/>
          </a:bodyPr>
          <a:lstStyle/>
          <a:p>
            <a:r>
              <a:rPr lang="en-US" sz="4200"/>
              <a:t>Demo of CI/CD</a:t>
            </a:r>
          </a:p>
        </p:txBody>
      </p:sp>
      <p:sp>
        <p:nvSpPr>
          <p:cNvPr id="21"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80309" y="1227582"/>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 name="connsiteX0" fmla="*/ 0 w 1554480"/>
              <a:gd name="connsiteY0" fmla="*/ 0 h 13716"/>
              <a:gd name="connsiteX1" fmla="*/ 502615 w 1554480"/>
              <a:gd name="connsiteY1" fmla="*/ 0 h 13716"/>
              <a:gd name="connsiteX2" fmla="*/ 974141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1816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69558" y="-27075"/>
                  <a:pt x="365297" y="14897"/>
                  <a:pt x="549250" y="0"/>
                </a:cubicBezTo>
                <a:cubicBezTo>
                  <a:pt x="762323" y="14872"/>
                  <a:pt x="864871" y="21041"/>
                  <a:pt x="1082954" y="0"/>
                </a:cubicBezTo>
                <a:cubicBezTo>
                  <a:pt x="1306037" y="9403"/>
                  <a:pt x="1371926" y="14821"/>
                  <a:pt x="1554480" y="0"/>
                </a:cubicBezTo>
                <a:cubicBezTo>
                  <a:pt x="1554010" y="4793"/>
                  <a:pt x="1554680" y="10394"/>
                  <a:pt x="1554480" y="13716"/>
                </a:cubicBezTo>
                <a:cubicBezTo>
                  <a:pt x="1328957" y="3179"/>
                  <a:pt x="1207025" y="27731"/>
                  <a:pt x="1067410" y="13716"/>
                </a:cubicBezTo>
                <a:cubicBezTo>
                  <a:pt x="897316" y="-7440"/>
                  <a:pt x="788951" y="-24962"/>
                  <a:pt x="549250" y="13716"/>
                </a:cubicBezTo>
                <a:cubicBezTo>
                  <a:pt x="300394" y="-2982"/>
                  <a:pt x="129576" y="35301"/>
                  <a:pt x="0" y="13716"/>
                </a:cubicBezTo>
                <a:cubicBezTo>
                  <a:pt x="354" y="8869"/>
                  <a:pt x="649" y="6738"/>
                  <a:pt x="0" y="0"/>
                </a:cubicBezTo>
                <a:close/>
              </a:path>
              <a:path w="1554480" h="13716" stroke="0" extrusionOk="0">
                <a:moveTo>
                  <a:pt x="0" y="0"/>
                </a:moveTo>
                <a:cubicBezTo>
                  <a:pt x="249513" y="10124"/>
                  <a:pt x="389298" y="10419"/>
                  <a:pt x="502615" y="0"/>
                </a:cubicBezTo>
                <a:cubicBezTo>
                  <a:pt x="616735" y="10147"/>
                  <a:pt x="791037" y="-19212"/>
                  <a:pt x="974141" y="0"/>
                </a:cubicBezTo>
                <a:cubicBezTo>
                  <a:pt x="1141919" y="34853"/>
                  <a:pt x="1248514" y="16971"/>
                  <a:pt x="1554480" y="0"/>
                </a:cubicBezTo>
                <a:cubicBezTo>
                  <a:pt x="1554288" y="3835"/>
                  <a:pt x="1554171" y="7531"/>
                  <a:pt x="1554480" y="13716"/>
                </a:cubicBezTo>
                <a:cubicBezTo>
                  <a:pt x="1337806" y="9080"/>
                  <a:pt x="1308467" y="19887"/>
                  <a:pt x="1067410" y="13716"/>
                </a:cubicBezTo>
                <a:cubicBezTo>
                  <a:pt x="824349" y="13143"/>
                  <a:pt x="783437" y="24151"/>
                  <a:pt x="518160" y="13716"/>
                </a:cubicBezTo>
                <a:cubicBezTo>
                  <a:pt x="271530" y="4598"/>
                  <a:pt x="132568" y="-7659"/>
                  <a:pt x="0" y="13716"/>
                </a:cubicBezTo>
                <a:cubicBezTo>
                  <a:pt x="768" y="9617"/>
                  <a:pt x="-274" y="4847"/>
                  <a:pt x="0" y="0"/>
                </a:cubicBezTo>
                <a:close/>
              </a:path>
              <a:path w="1554480" h="13716" fill="none" stroke="0" extrusionOk="0">
                <a:moveTo>
                  <a:pt x="0" y="0"/>
                </a:moveTo>
                <a:cubicBezTo>
                  <a:pt x="95687" y="-31247"/>
                  <a:pt x="331569" y="3404"/>
                  <a:pt x="549250" y="0"/>
                </a:cubicBezTo>
                <a:cubicBezTo>
                  <a:pt x="776590" y="6530"/>
                  <a:pt x="844530" y="-5109"/>
                  <a:pt x="1082954" y="0"/>
                </a:cubicBezTo>
                <a:cubicBezTo>
                  <a:pt x="1293569" y="15486"/>
                  <a:pt x="1361850" y="13824"/>
                  <a:pt x="1554480" y="0"/>
                </a:cubicBezTo>
                <a:cubicBezTo>
                  <a:pt x="1553504" y="4786"/>
                  <a:pt x="1554832" y="10912"/>
                  <a:pt x="1554480" y="13716"/>
                </a:cubicBezTo>
                <a:cubicBezTo>
                  <a:pt x="1366718" y="4861"/>
                  <a:pt x="1218290" y="26644"/>
                  <a:pt x="1067410" y="13716"/>
                </a:cubicBezTo>
                <a:cubicBezTo>
                  <a:pt x="900327" y="-8822"/>
                  <a:pt x="792178" y="6310"/>
                  <a:pt x="549250" y="13716"/>
                </a:cubicBezTo>
                <a:cubicBezTo>
                  <a:pt x="295300" y="2843"/>
                  <a:pt x="142619" y="40779"/>
                  <a:pt x="0" y="13716"/>
                </a:cubicBezTo>
                <a:cubicBezTo>
                  <a:pt x="813" y="8812"/>
                  <a:pt x="948" y="672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740FA7C-AD64-448D-8D8F-4B610136B20A}"/>
              </a:ext>
            </a:extLst>
          </p:cNvPr>
          <p:cNvSpPr>
            <a:spLocks noGrp="1"/>
          </p:cNvSpPr>
          <p:nvPr>
            <p:ph idx="1"/>
          </p:nvPr>
        </p:nvSpPr>
        <p:spPr>
          <a:xfrm>
            <a:off x="3490721" y="518160"/>
            <a:ext cx="5170932" cy="1463040"/>
          </a:xfrm>
        </p:spPr>
        <p:txBody>
          <a:bodyPr anchor="ctr">
            <a:normAutofit fontScale="92500" lnSpcReduction="10000"/>
          </a:bodyPr>
          <a:lstStyle/>
          <a:p>
            <a:r>
              <a:rPr lang="en-US" sz="1900" dirty="0"/>
              <a:t>Workflow and tools with CI and CD</a:t>
            </a:r>
          </a:p>
          <a:p>
            <a:r>
              <a:rPr lang="en-US" sz="1900" dirty="0"/>
              <a:t>For this lesson1b, CI will only Build, Test and Package</a:t>
            </a:r>
          </a:p>
          <a:p>
            <a:r>
              <a:rPr lang="en-US" sz="1900" dirty="0"/>
              <a:t>In future demo, Docker hub will be added as deployment target</a:t>
            </a:r>
          </a:p>
          <a:p>
            <a:endParaRPr lang="en-US" sz="1900" dirty="0"/>
          </a:p>
        </p:txBody>
      </p:sp>
      <p:pic>
        <p:nvPicPr>
          <p:cNvPr id="8" name="Picture 7">
            <a:extLst>
              <a:ext uri="{FF2B5EF4-FFF2-40B4-BE49-F238E27FC236}">
                <a16:creationId xmlns:a16="http://schemas.microsoft.com/office/drawing/2014/main" id="{20013E1B-18DF-B1EF-3215-77AC63F6722B}"/>
              </a:ext>
            </a:extLst>
          </p:cNvPr>
          <p:cNvPicPr>
            <a:picLocks noChangeAspect="1"/>
          </p:cNvPicPr>
          <p:nvPr/>
        </p:nvPicPr>
        <p:blipFill>
          <a:blip r:embed="rId3"/>
          <a:stretch>
            <a:fillRect/>
          </a:stretch>
        </p:blipFill>
        <p:spPr>
          <a:xfrm>
            <a:off x="588180" y="2290936"/>
            <a:ext cx="7958495" cy="3959352"/>
          </a:xfrm>
          <a:prstGeom prst="rect">
            <a:avLst/>
          </a:prstGeom>
        </p:spPr>
      </p:pic>
      <p:sp>
        <p:nvSpPr>
          <p:cNvPr id="4" name="Slide Number Placeholder 3">
            <a:extLst>
              <a:ext uri="{FF2B5EF4-FFF2-40B4-BE49-F238E27FC236}">
                <a16:creationId xmlns:a16="http://schemas.microsoft.com/office/drawing/2014/main" id="{95FE0203-A89B-4BFF-88D7-6DE50EF8FC0E}"/>
              </a:ext>
            </a:extLst>
          </p:cNvPr>
          <p:cNvSpPr>
            <a:spLocks noGrp="1"/>
          </p:cNvSpPr>
          <p:nvPr>
            <p:ph type="sldNum" sz="quarter" idx="12"/>
          </p:nvPr>
        </p:nvSpPr>
        <p:spPr>
          <a:xfrm>
            <a:off x="6457950" y="6356350"/>
            <a:ext cx="2057400" cy="365125"/>
          </a:xfrm>
        </p:spPr>
        <p:txBody>
          <a:bodyPr>
            <a:normAutofit/>
          </a:bodyPr>
          <a:lstStyle/>
          <a:p>
            <a:pPr>
              <a:spcAft>
                <a:spcPts val="600"/>
              </a:spcAft>
            </a:pPr>
            <a:fld id="{042AED99-7FB4-404E-8A97-64753DCE42EC}" type="slidenum">
              <a:rPr lang="en-US" smtClean="0"/>
              <a:pPr>
                <a:spcAft>
                  <a:spcPts val="600"/>
                </a:spcAft>
              </a:pPr>
              <a:t>28</a:t>
            </a:fld>
            <a:endParaRPr lang="en-US"/>
          </a:p>
        </p:txBody>
      </p:sp>
      <p:sp>
        <p:nvSpPr>
          <p:cNvPr id="5" name="Content Placeholder 2">
            <a:extLst>
              <a:ext uri="{FF2B5EF4-FFF2-40B4-BE49-F238E27FC236}">
                <a16:creationId xmlns:a16="http://schemas.microsoft.com/office/drawing/2014/main" id="{602EBD6C-7067-4126-BA03-200D8CF2565D}"/>
              </a:ext>
            </a:extLst>
          </p:cNvPr>
          <p:cNvSpPr txBox="1">
            <a:spLocks/>
          </p:cNvSpPr>
          <p:nvPr/>
        </p:nvSpPr>
        <p:spPr>
          <a:xfrm>
            <a:off x="381000" y="2728915"/>
            <a:ext cx="8229600" cy="374808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endParaRPr lang="en-US" dirty="0"/>
          </a:p>
        </p:txBody>
      </p:sp>
    </p:spTree>
    <p:extLst>
      <p:ext uri="{BB962C8B-B14F-4D97-AF65-F5344CB8AC3E}">
        <p14:creationId xmlns:p14="http://schemas.microsoft.com/office/powerpoint/2010/main" val="512577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CE70DF-E191-4A5C-8EBB-B00C1F076B91}"/>
              </a:ext>
            </a:extLst>
          </p:cNvPr>
          <p:cNvSpPr>
            <a:spLocks noGrp="1"/>
          </p:cNvSpPr>
          <p:nvPr>
            <p:ph type="title"/>
          </p:nvPr>
        </p:nvSpPr>
        <p:spPr>
          <a:xfrm>
            <a:off x="473202" y="502920"/>
            <a:ext cx="2564892" cy="1463040"/>
          </a:xfrm>
        </p:spPr>
        <p:txBody>
          <a:bodyPr anchor="ctr">
            <a:normAutofit/>
          </a:bodyPr>
          <a:lstStyle/>
          <a:p>
            <a:pPr>
              <a:lnSpc>
                <a:spcPct val="90000"/>
              </a:lnSpc>
            </a:pPr>
            <a:r>
              <a:rPr lang="en-US" sz="3300" dirty="0"/>
              <a:t>Demo: Github Action</a:t>
            </a:r>
          </a:p>
        </p:txBody>
      </p:sp>
      <p:sp>
        <p:nvSpPr>
          <p:cNvPr id="2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80309" y="1227582"/>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 name="connsiteX0" fmla="*/ 0 w 1554480"/>
              <a:gd name="connsiteY0" fmla="*/ 0 h 13716"/>
              <a:gd name="connsiteX1" fmla="*/ 502615 w 1554480"/>
              <a:gd name="connsiteY1" fmla="*/ 0 h 13716"/>
              <a:gd name="connsiteX2" fmla="*/ 974141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1816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69558" y="-27075"/>
                  <a:pt x="365297" y="14897"/>
                  <a:pt x="549250" y="0"/>
                </a:cubicBezTo>
                <a:cubicBezTo>
                  <a:pt x="762323" y="14872"/>
                  <a:pt x="864871" y="21041"/>
                  <a:pt x="1082954" y="0"/>
                </a:cubicBezTo>
                <a:cubicBezTo>
                  <a:pt x="1306037" y="9403"/>
                  <a:pt x="1371926" y="14821"/>
                  <a:pt x="1554480" y="0"/>
                </a:cubicBezTo>
                <a:cubicBezTo>
                  <a:pt x="1554010" y="4793"/>
                  <a:pt x="1554680" y="10394"/>
                  <a:pt x="1554480" y="13716"/>
                </a:cubicBezTo>
                <a:cubicBezTo>
                  <a:pt x="1328957" y="3179"/>
                  <a:pt x="1207025" y="27731"/>
                  <a:pt x="1067410" y="13716"/>
                </a:cubicBezTo>
                <a:cubicBezTo>
                  <a:pt x="897316" y="-7440"/>
                  <a:pt x="788951" y="-24962"/>
                  <a:pt x="549250" y="13716"/>
                </a:cubicBezTo>
                <a:cubicBezTo>
                  <a:pt x="300394" y="-2982"/>
                  <a:pt x="129576" y="35301"/>
                  <a:pt x="0" y="13716"/>
                </a:cubicBezTo>
                <a:cubicBezTo>
                  <a:pt x="354" y="8869"/>
                  <a:pt x="649" y="6738"/>
                  <a:pt x="0" y="0"/>
                </a:cubicBezTo>
                <a:close/>
              </a:path>
              <a:path w="1554480" h="13716" stroke="0" extrusionOk="0">
                <a:moveTo>
                  <a:pt x="0" y="0"/>
                </a:moveTo>
                <a:cubicBezTo>
                  <a:pt x="249513" y="10124"/>
                  <a:pt x="389298" y="10419"/>
                  <a:pt x="502615" y="0"/>
                </a:cubicBezTo>
                <a:cubicBezTo>
                  <a:pt x="616735" y="10147"/>
                  <a:pt x="791037" y="-19212"/>
                  <a:pt x="974141" y="0"/>
                </a:cubicBezTo>
                <a:cubicBezTo>
                  <a:pt x="1141919" y="34853"/>
                  <a:pt x="1248514" y="16971"/>
                  <a:pt x="1554480" y="0"/>
                </a:cubicBezTo>
                <a:cubicBezTo>
                  <a:pt x="1554288" y="3835"/>
                  <a:pt x="1554171" y="7531"/>
                  <a:pt x="1554480" y="13716"/>
                </a:cubicBezTo>
                <a:cubicBezTo>
                  <a:pt x="1337806" y="9080"/>
                  <a:pt x="1308467" y="19887"/>
                  <a:pt x="1067410" y="13716"/>
                </a:cubicBezTo>
                <a:cubicBezTo>
                  <a:pt x="824349" y="13143"/>
                  <a:pt x="783437" y="24151"/>
                  <a:pt x="518160" y="13716"/>
                </a:cubicBezTo>
                <a:cubicBezTo>
                  <a:pt x="271530" y="4598"/>
                  <a:pt x="132568" y="-7659"/>
                  <a:pt x="0" y="13716"/>
                </a:cubicBezTo>
                <a:cubicBezTo>
                  <a:pt x="768" y="9617"/>
                  <a:pt x="-274" y="4847"/>
                  <a:pt x="0" y="0"/>
                </a:cubicBezTo>
                <a:close/>
              </a:path>
              <a:path w="1554480" h="13716" fill="none" stroke="0" extrusionOk="0">
                <a:moveTo>
                  <a:pt x="0" y="0"/>
                </a:moveTo>
                <a:cubicBezTo>
                  <a:pt x="95687" y="-31247"/>
                  <a:pt x="331569" y="3404"/>
                  <a:pt x="549250" y="0"/>
                </a:cubicBezTo>
                <a:cubicBezTo>
                  <a:pt x="776590" y="6530"/>
                  <a:pt x="844530" y="-5109"/>
                  <a:pt x="1082954" y="0"/>
                </a:cubicBezTo>
                <a:cubicBezTo>
                  <a:pt x="1293569" y="15486"/>
                  <a:pt x="1361850" y="13824"/>
                  <a:pt x="1554480" y="0"/>
                </a:cubicBezTo>
                <a:cubicBezTo>
                  <a:pt x="1553504" y="4786"/>
                  <a:pt x="1554832" y="10912"/>
                  <a:pt x="1554480" y="13716"/>
                </a:cubicBezTo>
                <a:cubicBezTo>
                  <a:pt x="1366718" y="4861"/>
                  <a:pt x="1218290" y="26644"/>
                  <a:pt x="1067410" y="13716"/>
                </a:cubicBezTo>
                <a:cubicBezTo>
                  <a:pt x="900327" y="-8822"/>
                  <a:pt x="792178" y="6310"/>
                  <a:pt x="549250" y="13716"/>
                </a:cubicBezTo>
                <a:cubicBezTo>
                  <a:pt x="295300" y="2843"/>
                  <a:pt x="142619" y="40779"/>
                  <a:pt x="0" y="13716"/>
                </a:cubicBezTo>
                <a:cubicBezTo>
                  <a:pt x="813" y="8812"/>
                  <a:pt x="948" y="672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740FA7C-AD64-448D-8D8F-4B610136B20A}"/>
              </a:ext>
            </a:extLst>
          </p:cNvPr>
          <p:cNvSpPr>
            <a:spLocks noGrp="1"/>
          </p:cNvSpPr>
          <p:nvPr>
            <p:ph idx="1"/>
          </p:nvPr>
        </p:nvSpPr>
        <p:spPr>
          <a:xfrm>
            <a:off x="3490721" y="502920"/>
            <a:ext cx="5170932" cy="1463040"/>
          </a:xfrm>
        </p:spPr>
        <p:txBody>
          <a:bodyPr anchor="ctr">
            <a:normAutofit/>
          </a:bodyPr>
          <a:lstStyle/>
          <a:p>
            <a:r>
              <a:rPr lang="en-US" sz="1900" dirty="0"/>
              <a:t>Create a new Maven Java CLI project</a:t>
            </a:r>
          </a:p>
          <a:p>
            <a:r>
              <a:rPr lang="en-US" sz="1900" dirty="0"/>
              <a:t>Project code implemented - </a:t>
            </a:r>
            <a:r>
              <a:rPr lang="en-US" sz="1900" dirty="0" err="1"/>
              <a:t>CustomerMgmtCLIApp</a:t>
            </a:r>
            <a:endParaRPr lang="en-US" sz="1900" dirty="0"/>
          </a:p>
          <a:p>
            <a:endParaRPr lang="en-US" sz="1900" dirty="0"/>
          </a:p>
        </p:txBody>
      </p:sp>
      <p:pic>
        <p:nvPicPr>
          <p:cNvPr id="7" name="Picture 6">
            <a:extLst>
              <a:ext uri="{FF2B5EF4-FFF2-40B4-BE49-F238E27FC236}">
                <a16:creationId xmlns:a16="http://schemas.microsoft.com/office/drawing/2014/main" id="{AF1D8310-9D0C-8614-6DE9-BB98C060C908}"/>
              </a:ext>
            </a:extLst>
          </p:cNvPr>
          <p:cNvPicPr>
            <a:picLocks noChangeAspect="1"/>
          </p:cNvPicPr>
          <p:nvPr/>
        </p:nvPicPr>
        <p:blipFill>
          <a:blip r:embed="rId2"/>
          <a:stretch>
            <a:fillRect/>
          </a:stretch>
        </p:blipFill>
        <p:spPr>
          <a:xfrm>
            <a:off x="918254" y="2209800"/>
            <a:ext cx="7447905" cy="4040488"/>
          </a:xfrm>
          <a:prstGeom prst="rect">
            <a:avLst/>
          </a:prstGeom>
        </p:spPr>
      </p:pic>
      <p:sp>
        <p:nvSpPr>
          <p:cNvPr id="4" name="Slide Number Placeholder 3">
            <a:extLst>
              <a:ext uri="{FF2B5EF4-FFF2-40B4-BE49-F238E27FC236}">
                <a16:creationId xmlns:a16="http://schemas.microsoft.com/office/drawing/2014/main" id="{95FE0203-A89B-4BFF-88D7-6DE50EF8FC0E}"/>
              </a:ext>
            </a:extLst>
          </p:cNvPr>
          <p:cNvSpPr>
            <a:spLocks noGrp="1"/>
          </p:cNvSpPr>
          <p:nvPr>
            <p:ph type="sldNum" sz="quarter" idx="12"/>
          </p:nvPr>
        </p:nvSpPr>
        <p:spPr>
          <a:xfrm>
            <a:off x="6457950" y="6356350"/>
            <a:ext cx="2057400" cy="365125"/>
          </a:xfrm>
        </p:spPr>
        <p:txBody>
          <a:bodyPr>
            <a:normAutofit/>
          </a:bodyPr>
          <a:lstStyle/>
          <a:p>
            <a:pPr>
              <a:spcAft>
                <a:spcPts val="600"/>
              </a:spcAft>
            </a:pPr>
            <a:fld id="{042AED99-7FB4-404E-8A97-64753DCE42EC}" type="slidenum">
              <a:rPr lang="en-US" smtClean="0"/>
              <a:pPr>
                <a:spcAft>
                  <a:spcPts val="600"/>
                </a:spcAft>
              </a:pPr>
              <a:t>29</a:t>
            </a:fld>
            <a:endParaRPr lang="en-US"/>
          </a:p>
        </p:txBody>
      </p:sp>
    </p:spTree>
    <p:extLst>
      <p:ext uri="{BB962C8B-B14F-4D97-AF65-F5344CB8AC3E}">
        <p14:creationId xmlns:p14="http://schemas.microsoft.com/office/powerpoint/2010/main" val="3265415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solidFill>
            <a:srgbClr val="FFC000"/>
          </a:solidFill>
          <a:ln>
            <a:solidFill>
              <a:schemeClr val="tx1"/>
            </a:solidFill>
          </a:ln>
        </p:spPr>
        <p:txBody>
          <a:bodyPr/>
          <a:lstStyle/>
          <a:p>
            <a:r>
              <a:rPr lang="en-US"/>
              <a:t>Wholeness</a:t>
            </a:r>
          </a:p>
        </p:txBody>
      </p:sp>
      <p:sp>
        <p:nvSpPr>
          <p:cNvPr id="3075" name="Content Placeholder 2"/>
          <p:cNvSpPr>
            <a:spLocks noGrp="1"/>
          </p:cNvSpPr>
          <p:nvPr>
            <p:ph idx="1"/>
          </p:nvPr>
        </p:nvSpPr>
        <p:spPr>
          <a:xfrm>
            <a:off x="457200" y="1600201"/>
            <a:ext cx="8229600" cy="4800599"/>
          </a:xfrm>
        </p:spPr>
        <p:txBody>
          <a:bodyPr>
            <a:normAutofit/>
          </a:bodyPr>
          <a:lstStyle/>
          <a:p>
            <a:r>
              <a:rPr lang="en-US" dirty="0"/>
              <a:t>Automation is the use of technology to perform tasks with reduced or no human assistance/intervention.</a:t>
            </a:r>
          </a:p>
          <a:p>
            <a:r>
              <a:rPr lang="en-US" dirty="0"/>
              <a:t>Software Build constitutes the process of compiling source code, executing tests and creating a deployable unit or package/artifact.</a:t>
            </a:r>
            <a:endParaRPr lang="en-US" i="1" dirty="0"/>
          </a:p>
          <a:p>
            <a:r>
              <a:rPr lang="en-US" dirty="0"/>
              <a:t>Science of Consciousness: Thought leads to Action. Action leads to Achievement</a:t>
            </a:r>
            <a:r>
              <a:rPr lang="en-US" i="1" dirty="0"/>
              <a:t>. Achievement leads to Fulfillment.</a:t>
            </a:r>
            <a:endParaRPr lang="en-US" dirty="0"/>
          </a:p>
        </p:txBody>
      </p:sp>
      <p:sp>
        <p:nvSpPr>
          <p:cNvPr id="3076" name="Slide Number Placeholder 3"/>
          <p:cNvSpPr>
            <a:spLocks noGrp="1"/>
          </p:cNvSpPr>
          <p:nvPr>
            <p:ph type="sldNum" sz="quarter" idx="12"/>
          </p:nvPr>
        </p:nvSpPr>
        <p:spPr>
          <a:noFill/>
        </p:spPr>
        <p:txBody>
          <a:bodyPr/>
          <a:lstStyle/>
          <a:p>
            <a:fld id="{088D60C4-3A16-4A57-A1B7-E5C5D1848EDC}" type="slidenum">
              <a:rPr lang="en-US" smtClean="0"/>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6">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CE70DF-E191-4A5C-8EBB-B00C1F076B91}"/>
              </a:ext>
            </a:extLst>
          </p:cNvPr>
          <p:cNvSpPr>
            <a:spLocks noGrp="1"/>
          </p:cNvSpPr>
          <p:nvPr>
            <p:ph type="title"/>
          </p:nvPr>
        </p:nvSpPr>
        <p:spPr>
          <a:xfrm>
            <a:off x="756138" y="174032"/>
            <a:ext cx="7631723" cy="1111843"/>
          </a:xfrm>
        </p:spPr>
        <p:txBody>
          <a:bodyPr anchor="ctr">
            <a:normAutofit/>
          </a:bodyPr>
          <a:lstStyle/>
          <a:p>
            <a:r>
              <a:rPr lang="en-US" sz="3500"/>
              <a:t>Demo: Github Action</a:t>
            </a:r>
          </a:p>
        </p:txBody>
      </p:sp>
      <p:sp>
        <p:nvSpPr>
          <p:cNvPr id="3" name="Content Placeholder 2">
            <a:extLst>
              <a:ext uri="{FF2B5EF4-FFF2-40B4-BE49-F238E27FC236}">
                <a16:creationId xmlns:a16="http://schemas.microsoft.com/office/drawing/2014/main" id="{B740FA7C-AD64-448D-8D8F-4B610136B20A}"/>
              </a:ext>
            </a:extLst>
          </p:cNvPr>
          <p:cNvSpPr>
            <a:spLocks noGrp="1"/>
          </p:cNvSpPr>
          <p:nvPr>
            <p:ph idx="1"/>
          </p:nvPr>
        </p:nvSpPr>
        <p:spPr>
          <a:xfrm>
            <a:off x="756138" y="1196937"/>
            <a:ext cx="7631722" cy="767904"/>
          </a:xfrm>
        </p:spPr>
        <p:txBody>
          <a:bodyPr anchor="ctr">
            <a:normAutofit/>
          </a:bodyPr>
          <a:lstStyle/>
          <a:p>
            <a:pPr algn="ctr"/>
            <a:r>
              <a:rPr lang="en-US" sz="1700"/>
              <a:t>Initialize a new git local repository – open terminal and execute: git init</a:t>
            </a:r>
          </a:p>
          <a:p>
            <a:pPr algn="ctr"/>
            <a:endParaRPr lang="en-US" sz="1700"/>
          </a:p>
        </p:txBody>
      </p:sp>
      <p:pic>
        <p:nvPicPr>
          <p:cNvPr id="6" name="Picture 5">
            <a:extLst>
              <a:ext uri="{FF2B5EF4-FFF2-40B4-BE49-F238E27FC236}">
                <a16:creationId xmlns:a16="http://schemas.microsoft.com/office/drawing/2014/main" id="{D80C735B-8384-8CDD-1A28-5F7491AF6FC9}"/>
              </a:ext>
            </a:extLst>
          </p:cNvPr>
          <p:cNvPicPr>
            <a:picLocks noChangeAspect="1"/>
          </p:cNvPicPr>
          <p:nvPr/>
        </p:nvPicPr>
        <p:blipFill>
          <a:blip r:embed="rId2"/>
          <a:stretch>
            <a:fillRect/>
          </a:stretch>
        </p:blipFill>
        <p:spPr>
          <a:xfrm>
            <a:off x="975801" y="1828800"/>
            <a:ext cx="7514713" cy="4475743"/>
          </a:xfrm>
          <a:prstGeom prst="rect">
            <a:avLst/>
          </a:prstGeom>
        </p:spPr>
      </p:pic>
      <p:sp>
        <p:nvSpPr>
          <p:cNvPr id="4" name="Slide Number Placeholder 3">
            <a:extLst>
              <a:ext uri="{FF2B5EF4-FFF2-40B4-BE49-F238E27FC236}">
                <a16:creationId xmlns:a16="http://schemas.microsoft.com/office/drawing/2014/main" id="{95FE0203-A89B-4BFF-88D7-6DE50EF8FC0E}"/>
              </a:ext>
            </a:extLst>
          </p:cNvPr>
          <p:cNvSpPr>
            <a:spLocks noGrp="1"/>
          </p:cNvSpPr>
          <p:nvPr>
            <p:ph type="sldNum" sz="quarter" idx="12"/>
          </p:nvPr>
        </p:nvSpPr>
        <p:spPr>
          <a:xfrm>
            <a:off x="6457950" y="6356350"/>
            <a:ext cx="2057400" cy="365125"/>
          </a:xfrm>
        </p:spPr>
        <p:txBody>
          <a:bodyPr>
            <a:normAutofit/>
          </a:bodyPr>
          <a:lstStyle/>
          <a:p>
            <a:pPr>
              <a:spcAft>
                <a:spcPts val="600"/>
              </a:spcAft>
            </a:pPr>
            <a:fld id="{042AED99-7FB4-404E-8A97-64753DCE42EC}" type="slidenum">
              <a:rPr lang="en-US" smtClean="0"/>
              <a:pPr>
                <a:spcAft>
                  <a:spcPts val="600"/>
                </a:spcAft>
              </a:pPr>
              <a:t>30</a:t>
            </a:fld>
            <a:endParaRPr lang="en-US"/>
          </a:p>
        </p:txBody>
      </p:sp>
    </p:spTree>
    <p:extLst>
      <p:ext uri="{BB962C8B-B14F-4D97-AF65-F5344CB8AC3E}">
        <p14:creationId xmlns:p14="http://schemas.microsoft.com/office/powerpoint/2010/main" val="28725655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CE70DF-E191-4A5C-8EBB-B00C1F076B91}"/>
              </a:ext>
            </a:extLst>
          </p:cNvPr>
          <p:cNvSpPr>
            <a:spLocks noGrp="1"/>
          </p:cNvSpPr>
          <p:nvPr>
            <p:ph type="title"/>
          </p:nvPr>
        </p:nvSpPr>
        <p:spPr>
          <a:xfrm>
            <a:off x="473202" y="502920"/>
            <a:ext cx="2564892" cy="1463040"/>
          </a:xfrm>
        </p:spPr>
        <p:txBody>
          <a:bodyPr anchor="ctr">
            <a:normAutofit/>
          </a:bodyPr>
          <a:lstStyle/>
          <a:p>
            <a:pPr>
              <a:lnSpc>
                <a:spcPct val="90000"/>
              </a:lnSpc>
            </a:pPr>
            <a:r>
              <a:rPr lang="en-US" sz="3300"/>
              <a:t>Demo: Github Action</a:t>
            </a:r>
          </a:p>
        </p:txBody>
      </p:sp>
      <p:sp>
        <p:nvSpPr>
          <p:cNvPr id="36"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80309" y="1227582"/>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 name="connsiteX0" fmla="*/ 0 w 1554480"/>
              <a:gd name="connsiteY0" fmla="*/ 0 h 13716"/>
              <a:gd name="connsiteX1" fmla="*/ 502615 w 1554480"/>
              <a:gd name="connsiteY1" fmla="*/ 0 h 13716"/>
              <a:gd name="connsiteX2" fmla="*/ 974141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1816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69558" y="-27075"/>
                  <a:pt x="365297" y="14897"/>
                  <a:pt x="549250" y="0"/>
                </a:cubicBezTo>
                <a:cubicBezTo>
                  <a:pt x="762323" y="14872"/>
                  <a:pt x="864871" y="21041"/>
                  <a:pt x="1082954" y="0"/>
                </a:cubicBezTo>
                <a:cubicBezTo>
                  <a:pt x="1306037" y="9403"/>
                  <a:pt x="1371926" y="14821"/>
                  <a:pt x="1554480" y="0"/>
                </a:cubicBezTo>
                <a:cubicBezTo>
                  <a:pt x="1554010" y="4793"/>
                  <a:pt x="1554680" y="10394"/>
                  <a:pt x="1554480" y="13716"/>
                </a:cubicBezTo>
                <a:cubicBezTo>
                  <a:pt x="1328957" y="3179"/>
                  <a:pt x="1207025" y="27731"/>
                  <a:pt x="1067410" y="13716"/>
                </a:cubicBezTo>
                <a:cubicBezTo>
                  <a:pt x="897316" y="-7440"/>
                  <a:pt x="788951" y="-24962"/>
                  <a:pt x="549250" y="13716"/>
                </a:cubicBezTo>
                <a:cubicBezTo>
                  <a:pt x="300394" y="-2982"/>
                  <a:pt x="129576" y="35301"/>
                  <a:pt x="0" y="13716"/>
                </a:cubicBezTo>
                <a:cubicBezTo>
                  <a:pt x="354" y="8869"/>
                  <a:pt x="649" y="6738"/>
                  <a:pt x="0" y="0"/>
                </a:cubicBezTo>
                <a:close/>
              </a:path>
              <a:path w="1554480" h="13716" stroke="0" extrusionOk="0">
                <a:moveTo>
                  <a:pt x="0" y="0"/>
                </a:moveTo>
                <a:cubicBezTo>
                  <a:pt x="249513" y="10124"/>
                  <a:pt x="389298" y="10419"/>
                  <a:pt x="502615" y="0"/>
                </a:cubicBezTo>
                <a:cubicBezTo>
                  <a:pt x="616735" y="10147"/>
                  <a:pt x="791037" y="-19212"/>
                  <a:pt x="974141" y="0"/>
                </a:cubicBezTo>
                <a:cubicBezTo>
                  <a:pt x="1141919" y="34853"/>
                  <a:pt x="1248514" y="16971"/>
                  <a:pt x="1554480" y="0"/>
                </a:cubicBezTo>
                <a:cubicBezTo>
                  <a:pt x="1554288" y="3835"/>
                  <a:pt x="1554171" y="7531"/>
                  <a:pt x="1554480" y="13716"/>
                </a:cubicBezTo>
                <a:cubicBezTo>
                  <a:pt x="1337806" y="9080"/>
                  <a:pt x="1308467" y="19887"/>
                  <a:pt x="1067410" y="13716"/>
                </a:cubicBezTo>
                <a:cubicBezTo>
                  <a:pt x="824349" y="13143"/>
                  <a:pt x="783437" y="24151"/>
                  <a:pt x="518160" y="13716"/>
                </a:cubicBezTo>
                <a:cubicBezTo>
                  <a:pt x="271530" y="4598"/>
                  <a:pt x="132568" y="-7659"/>
                  <a:pt x="0" y="13716"/>
                </a:cubicBezTo>
                <a:cubicBezTo>
                  <a:pt x="768" y="9617"/>
                  <a:pt x="-274" y="4847"/>
                  <a:pt x="0" y="0"/>
                </a:cubicBezTo>
                <a:close/>
              </a:path>
              <a:path w="1554480" h="13716" fill="none" stroke="0" extrusionOk="0">
                <a:moveTo>
                  <a:pt x="0" y="0"/>
                </a:moveTo>
                <a:cubicBezTo>
                  <a:pt x="95687" y="-31247"/>
                  <a:pt x="331569" y="3404"/>
                  <a:pt x="549250" y="0"/>
                </a:cubicBezTo>
                <a:cubicBezTo>
                  <a:pt x="776590" y="6530"/>
                  <a:pt x="844530" y="-5109"/>
                  <a:pt x="1082954" y="0"/>
                </a:cubicBezTo>
                <a:cubicBezTo>
                  <a:pt x="1293569" y="15486"/>
                  <a:pt x="1361850" y="13824"/>
                  <a:pt x="1554480" y="0"/>
                </a:cubicBezTo>
                <a:cubicBezTo>
                  <a:pt x="1553504" y="4786"/>
                  <a:pt x="1554832" y="10912"/>
                  <a:pt x="1554480" y="13716"/>
                </a:cubicBezTo>
                <a:cubicBezTo>
                  <a:pt x="1366718" y="4861"/>
                  <a:pt x="1218290" y="26644"/>
                  <a:pt x="1067410" y="13716"/>
                </a:cubicBezTo>
                <a:cubicBezTo>
                  <a:pt x="900327" y="-8822"/>
                  <a:pt x="792178" y="6310"/>
                  <a:pt x="549250" y="13716"/>
                </a:cubicBezTo>
                <a:cubicBezTo>
                  <a:pt x="295300" y="2843"/>
                  <a:pt x="142619" y="40779"/>
                  <a:pt x="0" y="13716"/>
                </a:cubicBezTo>
                <a:cubicBezTo>
                  <a:pt x="813" y="8812"/>
                  <a:pt x="948" y="672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740FA7C-AD64-448D-8D8F-4B610136B20A}"/>
              </a:ext>
            </a:extLst>
          </p:cNvPr>
          <p:cNvSpPr>
            <a:spLocks noGrp="1"/>
          </p:cNvSpPr>
          <p:nvPr>
            <p:ph idx="1"/>
          </p:nvPr>
        </p:nvSpPr>
        <p:spPr>
          <a:xfrm>
            <a:off x="3490721" y="502920"/>
            <a:ext cx="5170932" cy="1463040"/>
          </a:xfrm>
        </p:spPr>
        <p:txBody>
          <a:bodyPr anchor="ctr">
            <a:normAutofit/>
          </a:bodyPr>
          <a:lstStyle/>
          <a:p>
            <a:r>
              <a:rPr lang="en-US" sz="1900"/>
              <a:t>Add .gitignore file</a:t>
            </a:r>
          </a:p>
          <a:p>
            <a:endParaRPr lang="en-US" sz="1900"/>
          </a:p>
        </p:txBody>
      </p:sp>
      <p:pic>
        <p:nvPicPr>
          <p:cNvPr id="7" name="Picture 6">
            <a:extLst>
              <a:ext uri="{FF2B5EF4-FFF2-40B4-BE49-F238E27FC236}">
                <a16:creationId xmlns:a16="http://schemas.microsoft.com/office/drawing/2014/main" id="{95E4105C-CF97-13C7-541A-9D78375D8A2E}"/>
              </a:ext>
            </a:extLst>
          </p:cNvPr>
          <p:cNvPicPr>
            <a:picLocks noChangeAspect="1"/>
          </p:cNvPicPr>
          <p:nvPr/>
        </p:nvPicPr>
        <p:blipFill>
          <a:blip r:embed="rId2"/>
          <a:stretch>
            <a:fillRect/>
          </a:stretch>
        </p:blipFill>
        <p:spPr>
          <a:xfrm>
            <a:off x="487774" y="2057399"/>
            <a:ext cx="7880844" cy="4275357"/>
          </a:xfrm>
          <a:prstGeom prst="rect">
            <a:avLst/>
          </a:prstGeom>
        </p:spPr>
      </p:pic>
      <p:sp>
        <p:nvSpPr>
          <p:cNvPr id="4" name="Slide Number Placeholder 3">
            <a:extLst>
              <a:ext uri="{FF2B5EF4-FFF2-40B4-BE49-F238E27FC236}">
                <a16:creationId xmlns:a16="http://schemas.microsoft.com/office/drawing/2014/main" id="{95FE0203-A89B-4BFF-88D7-6DE50EF8FC0E}"/>
              </a:ext>
            </a:extLst>
          </p:cNvPr>
          <p:cNvSpPr>
            <a:spLocks noGrp="1"/>
          </p:cNvSpPr>
          <p:nvPr>
            <p:ph type="sldNum" sz="quarter" idx="12"/>
          </p:nvPr>
        </p:nvSpPr>
        <p:spPr>
          <a:xfrm>
            <a:off x="6457950" y="6356350"/>
            <a:ext cx="2057400" cy="365125"/>
          </a:xfrm>
        </p:spPr>
        <p:txBody>
          <a:bodyPr>
            <a:normAutofit/>
          </a:bodyPr>
          <a:lstStyle/>
          <a:p>
            <a:pPr>
              <a:spcAft>
                <a:spcPts val="600"/>
              </a:spcAft>
            </a:pPr>
            <a:fld id="{042AED99-7FB4-404E-8A97-64753DCE42EC}" type="slidenum">
              <a:rPr lang="en-US" smtClean="0"/>
              <a:pPr>
                <a:spcAft>
                  <a:spcPts val="600"/>
                </a:spcAft>
              </a:pPr>
              <a:t>31</a:t>
            </a:fld>
            <a:endParaRPr lang="en-US"/>
          </a:p>
        </p:txBody>
      </p:sp>
    </p:spTree>
    <p:extLst>
      <p:ext uri="{BB962C8B-B14F-4D97-AF65-F5344CB8AC3E}">
        <p14:creationId xmlns:p14="http://schemas.microsoft.com/office/powerpoint/2010/main" val="1964090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CE70DF-E191-4A5C-8EBB-B00C1F076B91}"/>
              </a:ext>
            </a:extLst>
          </p:cNvPr>
          <p:cNvSpPr>
            <a:spLocks noGrp="1"/>
          </p:cNvSpPr>
          <p:nvPr>
            <p:ph type="title"/>
          </p:nvPr>
        </p:nvSpPr>
        <p:spPr>
          <a:xfrm>
            <a:off x="473202" y="502920"/>
            <a:ext cx="2564892" cy="1463040"/>
          </a:xfrm>
        </p:spPr>
        <p:txBody>
          <a:bodyPr anchor="ctr">
            <a:normAutofit/>
          </a:bodyPr>
          <a:lstStyle/>
          <a:p>
            <a:pPr>
              <a:lnSpc>
                <a:spcPct val="90000"/>
              </a:lnSpc>
            </a:pPr>
            <a:r>
              <a:rPr lang="en-US" sz="3300"/>
              <a:t>Demo: Github Action</a:t>
            </a:r>
          </a:p>
        </p:txBody>
      </p:sp>
      <p:sp>
        <p:nvSpPr>
          <p:cNvPr id="4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80309" y="1227582"/>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 name="connsiteX0" fmla="*/ 0 w 1554480"/>
              <a:gd name="connsiteY0" fmla="*/ 0 h 13716"/>
              <a:gd name="connsiteX1" fmla="*/ 502615 w 1554480"/>
              <a:gd name="connsiteY1" fmla="*/ 0 h 13716"/>
              <a:gd name="connsiteX2" fmla="*/ 974141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1816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69558" y="-27075"/>
                  <a:pt x="365297" y="14897"/>
                  <a:pt x="549250" y="0"/>
                </a:cubicBezTo>
                <a:cubicBezTo>
                  <a:pt x="762323" y="14872"/>
                  <a:pt x="864871" y="21041"/>
                  <a:pt x="1082954" y="0"/>
                </a:cubicBezTo>
                <a:cubicBezTo>
                  <a:pt x="1306037" y="9403"/>
                  <a:pt x="1371926" y="14821"/>
                  <a:pt x="1554480" y="0"/>
                </a:cubicBezTo>
                <a:cubicBezTo>
                  <a:pt x="1554010" y="4793"/>
                  <a:pt x="1554680" y="10394"/>
                  <a:pt x="1554480" y="13716"/>
                </a:cubicBezTo>
                <a:cubicBezTo>
                  <a:pt x="1328957" y="3179"/>
                  <a:pt x="1207025" y="27731"/>
                  <a:pt x="1067410" y="13716"/>
                </a:cubicBezTo>
                <a:cubicBezTo>
                  <a:pt x="897316" y="-7440"/>
                  <a:pt x="788951" y="-24962"/>
                  <a:pt x="549250" y="13716"/>
                </a:cubicBezTo>
                <a:cubicBezTo>
                  <a:pt x="300394" y="-2982"/>
                  <a:pt x="129576" y="35301"/>
                  <a:pt x="0" y="13716"/>
                </a:cubicBezTo>
                <a:cubicBezTo>
                  <a:pt x="354" y="8869"/>
                  <a:pt x="649" y="6738"/>
                  <a:pt x="0" y="0"/>
                </a:cubicBezTo>
                <a:close/>
              </a:path>
              <a:path w="1554480" h="13716" stroke="0" extrusionOk="0">
                <a:moveTo>
                  <a:pt x="0" y="0"/>
                </a:moveTo>
                <a:cubicBezTo>
                  <a:pt x="249513" y="10124"/>
                  <a:pt x="389298" y="10419"/>
                  <a:pt x="502615" y="0"/>
                </a:cubicBezTo>
                <a:cubicBezTo>
                  <a:pt x="616735" y="10147"/>
                  <a:pt x="791037" y="-19212"/>
                  <a:pt x="974141" y="0"/>
                </a:cubicBezTo>
                <a:cubicBezTo>
                  <a:pt x="1141919" y="34853"/>
                  <a:pt x="1248514" y="16971"/>
                  <a:pt x="1554480" y="0"/>
                </a:cubicBezTo>
                <a:cubicBezTo>
                  <a:pt x="1554288" y="3835"/>
                  <a:pt x="1554171" y="7531"/>
                  <a:pt x="1554480" y="13716"/>
                </a:cubicBezTo>
                <a:cubicBezTo>
                  <a:pt x="1337806" y="9080"/>
                  <a:pt x="1308467" y="19887"/>
                  <a:pt x="1067410" y="13716"/>
                </a:cubicBezTo>
                <a:cubicBezTo>
                  <a:pt x="824349" y="13143"/>
                  <a:pt x="783437" y="24151"/>
                  <a:pt x="518160" y="13716"/>
                </a:cubicBezTo>
                <a:cubicBezTo>
                  <a:pt x="271530" y="4598"/>
                  <a:pt x="132568" y="-7659"/>
                  <a:pt x="0" y="13716"/>
                </a:cubicBezTo>
                <a:cubicBezTo>
                  <a:pt x="768" y="9617"/>
                  <a:pt x="-274" y="4847"/>
                  <a:pt x="0" y="0"/>
                </a:cubicBezTo>
                <a:close/>
              </a:path>
              <a:path w="1554480" h="13716" fill="none" stroke="0" extrusionOk="0">
                <a:moveTo>
                  <a:pt x="0" y="0"/>
                </a:moveTo>
                <a:cubicBezTo>
                  <a:pt x="95687" y="-31247"/>
                  <a:pt x="331569" y="3404"/>
                  <a:pt x="549250" y="0"/>
                </a:cubicBezTo>
                <a:cubicBezTo>
                  <a:pt x="776590" y="6530"/>
                  <a:pt x="844530" y="-5109"/>
                  <a:pt x="1082954" y="0"/>
                </a:cubicBezTo>
                <a:cubicBezTo>
                  <a:pt x="1293569" y="15486"/>
                  <a:pt x="1361850" y="13824"/>
                  <a:pt x="1554480" y="0"/>
                </a:cubicBezTo>
                <a:cubicBezTo>
                  <a:pt x="1553504" y="4786"/>
                  <a:pt x="1554832" y="10912"/>
                  <a:pt x="1554480" y="13716"/>
                </a:cubicBezTo>
                <a:cubicBezTo>
                  <a:pt x="1366718" y="4861"/>
                  <a:pt x="1218290" y="26644"/>
                  <a:pt x="1067410" y="13716"/>
                </a:cubicBezTo>
                <a:cubicBezTo>
                  <a:pt x="900327" y="-8822"/>
                  <a:pt x="792178" y="6310"/>
                  <a:pt x="549250" y="13716"/>
                </a:cubicBezTo>
                <a:cubicBezTo>
                  <a:pt x="295300" y="2843"/>
                  <a:pt x="142619" y="40779"/>
                  <a:pt x="0" y="13716"/>
                </a:cubicBezTo>
                <a:cubicBezTo>
                  <a:pt x="813" y="8812"/>
                  <a:pt x="948" y="672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740FA7C-AD64-448D-8D8F-4B610136B20A}"/>
              </a:ext>
            </a:extLst>
          </p:cNvPr>
          <p:cNvSpPr>
            <a:spLocks noGrp="1"/>
          </p:cNvSpPr>
          <p:nvPr>
            <p:ph idx="1"/>
          </p:nvPr>
        </p:nvSpPr>
        <p:spPr>
          <a:xfrm>
            <a:off x="3490721" y="502920"/>
            <a:ext cx="5170932" cy="1463040"/>
          </a:xfrm>
        </p:spPr>
        <p:txBody>
          <a:bodyPr anchor="ctr">
            <a:normAutofit/>
          </a:bodyPr>
          <a:lstStyle/>
          <a:p>
            <a:r>
              <a:rPr lang="en-US" sz="1900" dirty="0"/>
              <a:t>Execute: git add .</a:t>
            </a:r>
          </a:p>
          <a:p>
            <a:r>
              <a:rPr lang="en-US" sz="1900" dirty="0"/>
              <a:t>Execute git commit –m “Init new CLI app”</a:t>
            </a:r>
          </a:p>
          <a:p>
            <a:endParaRPr lang="en-US" sz="1900" dirty="0"/>
          </a:p>
        </p:txBody>
      </p:sp>
      <p:pic>
        <p:nvPicPr>
          <p:cNvPr id="6" name="Picture 5">
            <a:extLst>
              <a:ext uri="{FF2B5EF4-FFF2-40B4-BE49-F238E27FC236}">
                <a16:creationId xmlns:a16="http://schemas.microsoft.com/office/drawing/2014/main" id="{C4C1E4FC-6592-D9AF-7555-C16B25671EA0}"/>
              </a:ext>
            </a:extLst>
          </p:cNvPr>
          <p:cNvPicPr>
            <a:picLocks noChangeAspect="1"/>
          </p:cNvPicPr>
          <p:nvPr/>
        </p:nvPicPr>
        <p:blipFill>
          <a:blip r:embed="rId2"/>
          <a:stretch>
            <a:fillRect/>
          </a:stretch>
        </p:blipFill>
        <p:spPr>
          <a:xfrm>
            <a:off x="918255" y="2290936"/>
            <a:ext cx="7298346" cy="3959352"/>
          </a:xfrm>
          <a:prstGeom prst="rect">
            <a:avLst/>
          </a:prstGeom>
        </p:spPr>
      </p:pic>
      <p:sp>
        <p:nvSpPr>
          <p:cNvPr id="4" name="Slide Number Placeholder 3">
            <a:extLst>
              <a:ext uri="{FF2B5EF4-FFF2-40B4-BE49-F238E27FC236}">
                <a16:creationId xmlns:a16="http://schemas.microsoft.com/office/drawing/2014/main" id="{95FE0203-A89B-4BFF-88D7-6DE50EF8FC0E}"/>
              </a:ext>
            </a:extLst>
          </p:cNvPr>
          <p:cNvSpPr>
            <a:spLocks noGrp="1"/>
          </p:cNvSpPr>
          <p:nvPr>
            <p:ph type="sldNum" sz="quarter" idx="12"/>
          </p:nvPr>
        </p:nvSpPr>
        <p:spPr>
          <a:xfrm>
            <a:off x="6457950" y="6356350"/>
            <a:ext cx="2057400" cy="365125"/>
          </a:xfrm>
        </p:spPr>
        <p:txBody>
          <a:bodyPr>
            <a:normAutofit/>
          </a:bodyPr>
          <a:lstStyle/>
          <a:p>
            <a:pPr>
              <a:spcAft>
                <a:spcPts val="600"/>
              </a:spcAft>
            </a:pPr>
            <a:fld id="{042AED99-7FB4-404E-8A97-64753DCE42EC}" type="slidenum">
              <a:rPr lang="en-US" smtClean="0"/>
              <a:pPr>
                <a:spcAft>
                  <a:spcPts val="600"/>
                </a:spcAft>
              </a:pPr>
              <a:t>32</a:t>
            </a:fld>
            <a:endParaRPr lang="en-US"/>
          </a:p>
        </p:txBody>
      </p:sp>
    </p:spTree>
    <p:extLst>
      <p:ext uri="{BB962C8B-B14F-4D97-AF65-F5344CB8AC3E}">
        <p14:creationId xmlns:p14="http://schemas.microsoft.com/office/powerpoint/2010/main" val="18345554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CE70DF-E191-4A5C-8EBB-B00C1F076B91}"/>
              </a:ext>
            </a:extLst>
          </p:cNvPr>
          <p:cNvSpPr>
            <a:spLocks noGrp="1"/>
          </p:cNvSpPr>
          <p:nvPr>
            <p:ph type="title"/>
          </p:nvPr>
        </p:nvSpPr>
        <p:spPr>
          <a:xfrm>
            <a:off x="473202" y="502920"/>
            <a:ext cx="2564892" cy="1463040"/>
          </a:xfrm>
        </p:spPr>
        <p:txBody>
          <a:bodyPr anchor="ctr">
            <a:normAutofit/>
          </a:bodyPr>
          <a:lstStyle/>
          <a:p>
            <a:pPr>
              <a:lnSpc>
                <a:spcPct val="90000"/>
              </a:lnSpc>
            </a:pPr>
            <a:r>
              <a:rPr lang="en-US" sz="3300"/>
              <a:t>Demo: Github Action</a:t>
            </a:r>
          </a:p>
        </p:txBody>
      </p:sp>
      <p:sp>
        <p:nvSpPr>
          <p:cNvPr id="50"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80309" y="1227582"/>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 name="connsiteX0" fmla="*/ 0 w 1554480"/>
              <a:gd name="connsiteY0" fmla="*/ 0 h 13716"/>
              <a:gd name="connsiteX1" fmla="*/ 502615 w 1554480"/>
              <a:gd name="connsiteY1" fmla="*/ 0 h 13716"/>
              <a:gd name="connsiteX2" fmla="*/ 974141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1816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69558" y="-27075"/>
                  <a:pt x="365297" y="14897"/>
                  <a:pt x="549250" y="0"/>
                </a:cubicBezTo>
                <a:cubicBezTo>
                  <a:pt x="762323" y="14872"/>
                  <a:pt x="864871" y="21041"/>
                  <a:pt x="1082954" y="0"/>
                </a:cubicBezTo>
                <a:cubicBezTo>
                  <a:pt x="1306037" y="9403"/>
                  <a:pt x="1371926" y="14821"/>
                  <a:pt x="1554480" y="0"/>
                </a:cubicBezTo>
                <a:cubicBezTo>
                  <a:pt x="1554010" y="4793"/>
                  <a:pt x="1554680" y="10394"/>
                  <a:pt x="1554480" y="13716"/>
                </a:cubicBezTo>
                <a:cubicBezTo>
                  <a:pt x="1328957" y="3179"/>
                  <a:pt x="1207025" y="27731"/>
                  <a:pt x="1067410" y="13716"/>
                </a:cubicBezTo>
                <a:cubicBezTo>
                  <a:pt x="897316" y="-7440"/>
                  <a:pt x="788951" y="-24962"/>
                  <a:pt x="549250" y="13716"/>
                </a:cubicBezTo>
                <a:cubicBezTo>
                  <a:pt x="300394" y="-2982"/>
                  <a:pt x="129576" y="35301"/>
                  <a:pt x="0" y="13716"/>
                </a:cubicBezTo>
                <a:cubicBezTo>
                  <a:pt x="354" y="8869"/>
                  <a:pt x="649" y="6738"/>
                  <a:pt x="0" y="0"/>
                </a:cubicBezTo>
                <a:close/>
              </a:path>
              <a:path w="1554480" h="13716" stroke="0" extrusionOk="0">
                <a:moveTo>
                  <a:pt x="0" y="0"/>
                </a:moveTo>
                <a:cubicBezTo>
                  <a:pt x="249513" y="10124"/>
                  <a:pt x="389298" y="10419"/>
                  <a:pt x="502615" y="0"/>
                </a:cubicBezTo>
                <a:cubicBezTo>
                  <a:pt x="616735" y="10147"/>
                  <a:pt x="791037" y="-19212"/>
                  <a:pt x="974141" y="0"/>
                </a:cubicBezTo>
                <a:cubicBezTo>
                  <a:pt x="1141919" y="34853"/>
                  <a:pt x="1248514" y="16971"/>
                  <a:pt x="1554480" y="0"/>
                </a:cubicBezTo>
                <a:cubicBezTo>
                  <a:pt x="1554288" y="3835"/>
                  <a:pt x="1554171" y="7531"/>
                  <a:pt x="1554480" y="13716"/>
                </a:cubicBezTo>
                <a:cubicBezTo>
                  <a:pt x="1337806" y="9080"/>
                  <a:pt x="1308467" y="19887"/>
                  <a:pt x="1067410" y="13716"/>
                </a:cubicBezTo>
                <a:cubicBezTo>
                  <a:pt x="824349" y="13143"/>
                  <a:pt x="783437" y="24151"/>
                  <a:pt x="518160" y="13716"/>
                </a:cubicBezTo>
                <a:cubicBezTo>
                  <a:pt x="271530" y="4598"/>
                  <a:pt x="132568" y="-7659"/>
                  <a:pt x="0" y="13716"/>
                </a:cubicBezTo>
                <a:cubicBezTo>
                  <a:pt x="768" y="9617"/>
                  <a:pt x="-274" y="4847"/>
                  <a:pt x="0" y="0"/>
                </a:cubicBezTo>
                <a:close/>
              </a:path>
              <a:path w="1554480" h="13716" fill="none" stroke="0" extrusionOk="0">
                <a:moveTo>
                  <a:pt x="0" y="0"/>
                </a:moveTo>
                <a:cubicBezTo>
                  <a:pt x="95687" y="-31247"/>
                  <a:pt x="331569" y="3404"/>
                  <a:pt x="549250" y="0"/>
                </a:cubicBezTo>
                <a:cubicBezTo>
                  <a:pt x="776590" y="6530"/>
                  <a:pt x="844530" y="-5109"/>
                  <a:pt x="1082954" y="0"/>
                </a:cubicBezTo>
                <a:cubicBezTo>
                  <a:pt x="1293569" y="15486"/>
                  <a:pt x="1361850" y="13824"/>
                  <a:pt x="1554480" y="0"/>
                </a:cubicBezTo>
                <a:cubicBezTo>
                  <a:pt x="1553504" y="4786"/>
                  <a:pt x="1554832" y="10912"/>
                  <a:pt x="1554480" y="13716"/>
                </a:cubicBezTo>
                <a:cubicBezTo>
                  <a:pt x="1366718" y="4861"/>
                  <a:pt x="1218290" y="26644"/>
                  <a:pt x="1067410" y="13716"/>
                </a:cubicBezTo>
                <a:cubicBezTo>
                  <a:pt x="900327" y="-8822"/>
                  <a:pt x="792178" y="6310"/>
                  <a:pt x="549250" y="13716"/>
                </a:cubicBezTo>
                <a:cubicBezTo>
                  <a:pt x="295300" y="2843"/>
                  <a:pt x="142619" y="40779"/>
                  <a:pt x="0" y="13716"/>
                </a:cubicBezTo>
                <a:cubicBezTo>
                  <a:pt x="813" y="8812"/>
                  <a:pt x="948" y="672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740FA7C-AD64-448D-8D8F-4B610136B20A}"/>
              </a:ext>
            </a:extLst>
          </p:cNvPr>
          <p:cNvSpPr>
            <a:spLocks noGrp="1"/>
          </p:cNvSpPr>
          <p:nvPr>
            <p:ph idx="1"/>
          </p:nvPr>
        </p:nvSpPr>
        <p:spPr>
          <a:xfrm>
            <a:off x="3490721" y="502920"/>
            <a:ext cx="5170932" cy="1463040"/>
          </a:xfrm>
        </p:spPr>
        <p:txBody>
          <a:bodyPr anchor="ctr">
            <a:normAutofit/>
          </a:bodyPr>
          <a:lstStyle/>
          <a:p>
            <a:r>
              <a:rPr lang="en-US" sz="1900" dirty="0"/>
              <a:t>Create the remote repository on </a:t>
            </a:r>
            <a:r>
              <a:rPr lang="en-US" sz="1900"/>
              <a:t>github</a:t>
            </a:r>
            <a:endParaRPr lang="en-US" sz="1900" dirty="0"/>
          </a:p>
          <a:p>
            <a:endParaRPr lang="en-US" sz="1900" dirty="0"/>
          </a:p>
        </p:txBody>
      </p:sp>
      <p:pic>
        <p:nvPicPr>
          <p:cNvPr id="7" name="Picture 6">
            <a:extLst>
              <a:ext uri="{FF2B5EF4-FFF2-40B4-BE49-F238E27FC236}">
                <a16:creationId xmlns:a16="http://schemas.microsoft.com/office/drawing/2014/main" id="{EC35F877-63EC-0BF0-9AB1-4385E1F740A9}"/>
              </a:ext>
            </a:extLst>
          </p:cNvPr>
          <p:cNvPicPr>
            <a:picLocks noChangeAspect="1"/>
          </p:cNvPicPr>
          <p:nvPr/>
        </p:nvPicPr>
        <p:blipFill>
          <a:blip r:embed="rId2"/>
          <a:stretch>
            <a:fillRect/>
          </a:stretch>
        </p:blipFill>
        <p:spPr>
          <a:xfrm>
            <a:off x="918255" y="2290936"/>
            <a:ext cx="7298346" cy="3959352"/>
          </a:xfrm>
          <a:prstGeom prst="rect">
            <a:avLst/>
          </a:prstGeom>
        </p:spPr>
      </p:pic>
      <p:sp>
        <p:nvSpPr>
          <p:cNvPr id="4" name="Slide Number Placeholder 3">
            <a:extLst>
              <a:ext uri="{FF2B5EF4-FFF2-40B4-BE49-F238E27FC236}">
                <a16:creationId xmlns:a16="http://schemas.microsoft.com/office/drawing/2014/main" id="{95FE0203-A89B-4BFF-88D7-6DE50EF8FC0E}"/>
              </a:ext>
            </a:extLst>
          </p:cNvPr>
          <p:cNvSpPr>
            <a:spLocks noGrp="1"/>
          </p:cNvSpPr>
          <p:nvPr>
            <p:ph type="sldNum" sz="quarter" idx="12"/>
          </p:nvPr>
        </p:nvSpPr>
        <p:spPr>
          <a:xfrm>
            <a:off x="6457950" y="6356350"/>
            <a:ext cx="2057400" cy="365125"/>
          </a:xfrm>
        </p:spPr>
        <p:txBody>
          <a:bodyPr>
            <a:normAutofit/>
          </a:bodyPr>
          <a:lstStyle/>
          <a:p>
            <a:pPr>
              <a:spcAft>
                <a:spcPts val="600"/>
              </a:spcAft>
            </a:pPr>
            <a:fld id="{042AED99-7FB4-404E-8A97-64753DCE42EC}" type="slidenum">
              <a:rPr lang="en-US" smtClean="0"/>
              <a:pPr>
                <a:spcAft>
                  <a:spcPts val="600"/>
                </a:spcAft>
              </a:pPr>
              <a:t>33</a:t>
            </a:fld>
            <a:endParaRPr lang="en-US"/>
          </a:p>
        </p:txBody>
      </p:sp>
    </p:spTree>
    <p:extLst>
      <p:ext uri="{BB962C8B-B14F-4D97-AF65-F5344CB8AC3E}">
        <p14:creationId xmlns:p14="http://schemas.microsoft.com/office/powerpoint/2010/main" val="10757784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CE70DF-E191-4A5C-8EBB-B00C1F076B91}"/>
              </a:ext>
            </a:extLst>
          </p:cNvPr>
          <p:cNvSpPr>
            <a:spLocks noGrp="1"/>
          </p:cNvSpPr>
          <p:nvPr>
            <p:ph type="title"/>
          </p:nvPr>
        </p:nvSpPr>
        <p:spPr>
          <a:xfrm>
            <a:off x="473202" y="502920"/>
            <a:ext cx="2564892" cy="1463040"/>
          </a:xfrm>
        </p:spPr>
        <p:txBody>
          <a:bodyPr anchor="ctr">
            <a:normAutofit/>
          </a:bodyPr>
          <a:lstStyle/>
          <a:p>
            <a:pPr>
              <a:lnSpc>
                <a:spcPct val="90000"/>
              </a:lnSpc>
            </a:pPr>
            <a:r>
              <a:rPr lang="en-US" sz="3300"/>
              <a:t>Demo: Github Action</a:t>
            </a:r>
          </a:p>
        </p:txBody>
      </p:sp>
      <p:sp>
        <p:nvSpPr>
          <p:cNvPr id="57"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80309" y="1227582"/>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 name="connsiteX0" fmla="*/ 0 w 1554480"/>
              <a:gd name="connsiteY0" fmla="*/ 0 h 13716"/>
              <a:gd name="connsiteX1" fmla="*/ 502615 w 1554480"/>
              <a:gd name="connsiteY1" fmla="*/ 0 h 13716"/>
              <a:gd name="connsiteX2" fmla="*/ 974141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1816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69558" y="-27075"/>
                  <a:pt x="365297" y="14897"/>
                  <a:pt x="549250" y="0"/>
                </a:cubicBezTo>
                <a:cubicBezTo>
                  <a:pt x="762323" y="14872"/>
                  <a:pt x="864871" y="21041"/>
                  <a:pt x="1082954" y="0"/>
                </a:cubicBezTo>
                <a:cubicBezTo>
                  <a:pt x="1306037" y="9403"/>
                  <a:pt x="1371926" y="14821"/>
                  <a:pt x="1554480" y="0"/>
                </a:cubicBezTo>
                <a:cubicBezTo>
                  <a:pt x="1554010" y="4793"/>
                  <a:pt x="1554680" y="10394"/>
                  <a:pt x="1554480" y="13716"/>
                </a:cubicBezTo>
                <a:cubicBezTo>
                  <a:pt x="1328957" y="3179"/>
                  <a:pt x="1207025" y="27731"/>
                  <a:pt x="1067410" y="13716"/>
                </a:cubicBezTo>
                <a:cubicBezTo>
                  <a:pt x="897316" y="-7440"/>
                  <a:pt x="788951" y="-24962"/>
                  <a:pt x="549250" y="13716"/>
                </a:cubicBezTo>
                <a:cubicBezTo>
                  <a:pt x="300394" y="-2982"/>
                  <a:pt x="129576" y="35301"/>
                  <a:pt x="0" y="13716"/>
                </a:cubicBezTo>
                <a:cubicBezTo>
                  <a:pt x="354" y="8869"/>
                  <a:pt x="649" y="6738"/>
                  <a:pt x="0" y="0"/>
                </a:cubicBezTo>
                <a:close/>
              </a:path>
              <a:path w="1554480" h="13716" stroke="0" extrusionOk="0">
                <a:moveTo>
                  <a:pt x="0" y="0"/>
                </a:moveTo>
                <a:cubicBezTo>
                  <a:pt x="249513" y="10124"/>
                  <a:pt x="389298" y="10419"/>
                  <a:pt x="502615" y="0"/>
                </a:cubicBezTo>
                <a:cubicBezTo>
                  <a:pt x="616735" y="10147"/>
                  <a:pt x="791037" y="-19212"/>
                  <a:pt x="974141" y="0"/>
                </a:cubicBezTo>
                <a:cubicBezTo>
                  <a:pt x="1141919" y="34853"/>
                  <a:pt x="1248514" y="16971"/>
                  <a:pt x="1554480" y="0"/>
                </a:cubicBezTo>
                <a:cubicBezTo>
                  <a:pt x="1554288" y="3835"/>
                  <a:pt x="1554171" y="7531"/>
                  <a:pt x="1554480" y="13716"/>
                </a:cubicBezTo>
                <a:cubicBezTo>
                  <a:pt x="1337806" y="9080"/>
                  <a:pt x="1308467" y="19887"/>
                  <a:pt x="1067410" y="13716"/>
                </a:cubicBezTo>
                <a:cubicBezTo>
                  <a:pt x="824349" y="13143"/>
                  <a:pt x="783437" y="24151"/>
                  <a:pt x="518160" y="13716"/>
                </a:cubicBezTo>
                <a:cubicBezTo>
                  <a:pt x="271530" y="4598"/>
                  <a:pt x="132568" y="-7659"/>
                  <a:pt x="0" y="13716"/>
                </a:cubicBezTo>
                <a:cubicBezTo>
                  <a:pt x="768" y="9617"/>
                  <a:pt x="-274" y="4847"/>
                  <a:pt x="0" y="0"/>
                </a:cubicBezTo>
                <a:close/>
              </a:path>
              <a:path w="1554480" h="13716" fill="none" stroke="0" extrusionOk="0">
                <a:moveTo>
                  <a:pt x="0" y="0"/>
                </a:moveTo>
                <a:cubicBezTo>
                  <a:pt x="95687" y="-31247"/>
                  <a:pt x="331569" y="3404"/>
                  <a:pt x="549250" y="0"/>
                </a:cubicBezTo>
                <a:cubicBezTo>
                  <a:pt x="776590" y="6530"/>
                  <a:pt x="844530" y="-5109"/>
                  <a:pt x="1082954" y="0"/>
                </a:cubicBezTo>
                <a:cubicBezTo>
                  <a:pt x="1293569" y="15486"/>
                  <a:pt x="1361850" y="13824"/>
                  <a:pt x="1554480" y="0"/>
                </a:cubicBezTo>
                <a:cubicBezTo>
                  <a:pt x="1553504" y="4786"/>
                  <a:pt x="1554832" y="10912"/>
                  <a:pt x="1554480" y="13716"/>
                </a:cubicBezTo>
                <a:cubicBezTo>
                  <a:pt x="1366718" y="4861"/>
                  <a:pt x="1218290" y="26644"/>
                  <a:pt x="1067410" y="13716"/>
                </a:cubicBezTo>
                <a:cubicBezTo>
                  <a:pt x="900327" y="-8822"/>
                  <a:pt x="792178" y="6310"/>
                  <a:pt x="549250" y="13716"/>
                </a:cubicBezTo>
                <a:cubicBezTo>
                  <a:pt x="295300" y="2843"/>
                  <a:pt x="142619" y="40779"/>
                  <a:pt x="0" y="13716"/>
                </a:cubicBezTo>
                <a:cubicBezTo>
                  <a:pt x="813" y="8812"/>
                  <a:pt x="948" y="672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740FA7C-AD64-448D-8D8F-4B610136B20A}"/>
              </a:ext>
            </a:extLst>
          </p:cNvPr>
          <p:cNvSpPr>
            <a:spLocks noGrp="1"/>
          </p:cNvSpPr>
          <p:nvPr>
            <p:ph idx="1"/>
          </p:nvPr>
        </p:nvSpPr>
        <p:spPr>
          <a:xfrm>
            <a:off x="3490721" y="502920"/>
            <a:ext cx="5170932" cy="1463040"/>
          </a:xfrm>
        </p:spPr>
        <p:txBody>
          <a:bodyPr anchor="ctr">
            <a:normAutofit/>
          </a:bodyPr>
          <a:lstStyle/>
          <a:p>
            <a:r>
              <a:rPr lang="en-US" sz="1900" dirty="0"/>
              <a:t>Add reference named origin pointing to the remote repository by executing:</a:t>
            </a:r>
          </a:p>
          <a:p>
            <a:pPr marL="0" indent="0">
              <a:buNone/>
            </a:pPr>
            <a:r>
              <a:rPr lang="en-US" sz="1900" dirty="0"/>
              <a:t>	</a:t>
            </a:r>
            <a:r>
              <a:rPr lang="en-US" sz="1900" i="1" dirty="0"/>
              <a:t>git remote add origin &lt;</a:t>
            </a:r>
            <a:r>
              <a:rPr lang="en-US" sz="1900" i="1" dirty="0" err="1"/>
              <a:t>url</a:t>
            </a:r>
            <a:r>
              <a:rPr lang="en-US" sz="1900" i="1" dirty="0"/>
              <a:t>&gt;</a:t>
            </a:r>
          </a:p>
          <a:p>
            <a:endParaRPr lang="en-US" sz="1900" dirty="0"/>
          </a:p>
        </p:txBody>
      </p:sp>
      <p:pic>
        <p:nvPicPr>
          <p:cNvPr id="8" name="Picture 7">
            <a:extLst>
              <a:ext uri="{FF2B5EF4-FFF2-40B4-BE49-F238E27FC236}">
                <a16:creationId xmlns:a16="http://schemas.microsoft.com/office/drawing/2014/main" id="{6453FCFE-5F2F-D5D3-E793-27FDC7897F62}"/>
              </a:ext>
            </a:extLst>
          </p:cNvPr>
          <p:cNvPicPr>
            <a:picLocks noChangeAspect="1"/>
          </p:cNvPicPr>
          <p:nvPr/>
        </p:nvPicPr>
        <p:blipFill>
          <a:blip r:embed="rId2"/>
          <a:stretch>
            <a:fillRect/>
          </a:stretch>
        </p:blipFill>
        <p:spPr>
          <a:xfrm>
            <a:off x="918255" y="2290936"/>
            <a:ext cx="7298346" cy="3959352"/>
          </a:xfrm>
          <a:prstGeom prst="rect">
            <a:avLst/>
          </a:prstGeom>
        </p:spPr>
      </p:pic>
      <p:sp>
        <p:nvSpPr>
          <p:cNvPr id="4" name="Slide Number Placeholder 3">
            <a:extLst>
              <a:ext uri="{FF2B5EF4-FFF2-40B4-BE49-F238E27FC236}">
                <a16:creationId xmlns:a16="http://schemas.microsoft.com/office/drawing/2014/main" id="{95FE0203-A89B-4BFF-88D7-6DE50EF8FC0E}"/>
              </a:ext>
            </a:extLst>
          </p:cNvPr>
          <p:cNvSpPr>
            <a:spLocks noGrp="1"/>
          </p:cNvSpPr>
          <p:nvPr>
            <p:ph type="sldNum" sz="quarter" idx="12"/>
          </p:nvPr>
        </p:nvSpPr>
        <p:spPr>
          <a:xfrm>
            <a:off x="6457950" y="6356350"/>
            <a:ext cx="2057400" cy="365125"/>
          </a:xfrm>
        </p:spPr>
        <p:txBody>
          <a:bodyPr>
            <a:normAutofit/>
          </a:bodyPr>
          <a:lstStyle/>
          <a:p>
            <a:pPr>
              <a:spcAft>
                <a:spcPts val="600"/>
              </a:spcAft>
            </a:pPr>
            <a:fld id="{042AED99-7FB4-404E-8A97-64753DCE42EC}" type="slidenum">
              <a:rPr lang="en-US" smtClean="0"/>
              <a:pPr>
                <a:spcAft>
                  <a:spcPts val="600"/>
                </a:spcAft>
              </a:pPr>
              <a:t>34</a:t>
            </a:fld>
            <a:endParaRPr lang="en-US"/>
          </a:p>
        </p:txBody>
      </p:sp>
    </p:spTree>
    <p:extLst>
      <p:ext uri="{BB962C8B-B14F-4D97-AF65-F5344CB8AC3E}">
        <p14:creationId xmlns:p14="http://schemas.microsoft.com/office/powerpoint/2010/main" val="20574361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CE70DF-E191-4A5C-8EBB-B00C1F076B91}"/>
              </a:ext>
            </a:extLst>
          </p:cNvPr>
          <p:cNvSpPr>
            <a:spLocks noGrp="1"/>
          </p:cNvSpPr>
          <p:nvPr>
            <p:ph type="title"/>
          </p:nvPr>
        </p:nvSpPr>
        <p:spPr>
          <a:xfrm>
            <a:off x="473202" y="502920"/>
            <a:ext cx="2564892" cy="1463040"/>
          </a:xfrm>
        </p:spPr>
        <p:txBody>
          <a:bodyPr anchor="ctr">
            <a:normAutofit/>
          </a:bodyPr>
          <a:lstStyle/>
          <a:p>
            <a:pPr>
              <a:lnSpc>
                <a:spcPct val="90000"/>
              </a:lnSpc>
            </a:pPr>
            <a:r>
              <a:rPr lang="en-US" sz="3300"/>
              <a:t>Demo: Github Action</a:t>
            </a:r>
          </a:p>
        </p:txBody>
      </p:sp>
      <p:sp>
        <p:nvSpPr>
          <p:cNvPr id="6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80309" y="1227582"/>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 name="connsiteX0" fmla="*/ 0 w 1554480"/>
              <a:gd name="connsiteY0" fmla="*/ 0 h 13716"/>
              <a:gd name="connsiteX1" fmla="*/ 502615 w 1554480"/>
              <a:gd name="connsiteY1" fmla="*/ 0 h 13716"/>
              <a:gd name="connsiteX2" fmla="*/ 974141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1816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69558" y="-27075"/>
                  <a:pt x="365297" y="14897"/>
                  <a:pt x="549250" y="0"/>
                </a:cubicBezTo>
                <a:cubicBezTo>
                  <a:pt x="762323" y="14872"/>
                  <a:pt x="864871" y="21041"/>
                  <a:pt x="1082954" y="0"/>
                </a:cubicBezTo>
                <a:cubicBezTo>
                  <a:pt x="1306037" y="9403"/>
                  <a:pt x="1371926" y="14821"/>
                  <a:pt x="1554480" y="0"/>
                </a:cubicBezTo>
                <a:cubicBezTo>
                  <a:pt x="1554010" y="4793"/>
                  <a:pt x="1554680" y="10394"/>
                  <a:pt x="1554480" y="13716"/>
                </a:cubicBezTo>
                <a:cubicBezTo>
                  <a:pt x="1328957" y="3179"/>
                  <a:pt x="1207025" y="27731"/>
                  <a:pt x="1067410" y="13716"/>
                </a:cubicBezTo>
                <a:cubicBezTo>
                  <a:pt x="897316" y="-7440"/>
                  <a:pt x="788951" y="-24962"/>
                  <a:pt x="549250" y="13716"/>
                </a:cubicBezTo>
                <a:cubicBezTo>
                  <a:pt x="300394" y="-2982"/>
                  <a:pt x="129576" y="35301"/>
                  <a:pt x="0" y="13716"/>
                </a:cubicBezTo>
                <a:cubicBezTo>
                  <a:pt x="354" y="8869"/>
                  <a:pt x="649" y="6738"/>
                  <a:pt x="0" y="0"/>
                </a:cubicBezTo>
                <a:close/>
              </a:path>
              <a:path w="1554480" h="13716" stroke="0" extrusionOk="0">
                <a:moveTo>
                  <a:pt x="0" y="0"/>
                </a:moveTo>
                <a:cubicBezTo>
                  <a:pt x="249513" y="10124"/>
                  <a:pt x="389298" y="10419"/>
                  <a:pt x="502615" y="0"/>
                </a:cubicBezTo>
                <a:cubicBezTo>
                  <a:pt x="616735" y="10147"/>
                  <a:pt x="791037" y="-19212"/>
                  <a:pt x="974141" y="0"/>
                </a:cubicBezTo>
                <a:cubicBezTo>
                  <a:pt x="1141919" y="34853"/>
                  <a:pt x="1248514" y="16971"/>
                  <a:pt x="1554480" y="0"/>
                </a:cubicBezTo>
                <a:cubicBezTo>
                  <a:pt x="1554288" y="3835"/>
                  <a:pt x="1554171" y="7531"/>
                  <a:pt x="1554480" y="13716"/>
                </a:cubicBezTo>
                <a:cubicBezTo>
                  <a:pt x="1337806" y="9080"/>
                  <a:pt x="1308467" y="19887"/>
                  <a:pt x="1067410" y="13716"/>
                </a:cubicBezTo>
                <a:cubicBezTo>
                  <a:pt x="824349" y="13143"/>
                  <a:pt x="783437" y="24151"/>
                  <a:pt x="518160" y="13716"/>
                </a:cubicBezTo>
                <a:cubicBezTo>
                  <a:pt x="271530" y="4598"/>
                  <a:pt x="132568" y="-7659"/>
                  <a:pt x="0" y="13716"/>
                </a:cubicBezTo>
                <a:cubicBezTo>
                  <a:pt x="768" y="9617"/>
                  <a:pt x="-274" y="4847"/>
                  <a:pt x="0" y="0"/>
                </a:cubicBezTo>
                <a:close/>
              </a:path>
              <a:path w="1554480" h="13716" fill="none" stroke="0" extrusionOk="0">
                <a:moveTo>
                  <a:pt x="0" y="0"/>
                </a:moveTo>
                <a:cubicBezTo>
                  <a:pt x="95687" y="-31247"/>
                  <a:pt x="331569" y="3404"/>
                  <a:pt x="549250" y="0"/>
                </a:cubicBezTo>
                <a:cubicBezTo>
                  <a:pt x="776590" y="6530"/>
                  <a:pt x="844530" y="-5109"/>
                  <a:pt x="1082954" y="0"/>
                </a:cubicBezTo>
                <a:cubicBezTo>
                  <a:pt x="1293569" y="15486"/>
                  <a:pt x="1361850" y="13824"/>
                  <a:pt x="1554480" y="0"/>
                </a:cubicBezTo>
                <a:cubicBezTo>
                  <a:pt x="1553504" y="4786"/>
                  <a:pt x="1554832" y="10912"/>
                  <a:pt x="1554480" y="13716"/>
                </a:cubicBezTo>
                <a:cubicBezTo>
                  <a:pt x="1366718" y="4861"/>
                  <a:pt x="1218290" y="26644"/>
                  <a:pt x="1067410" y="13716"/>
                </a:cubicBezTo>
                <a:cubicBezTo>
                  <a:pt x="900327" y="-8822"/>
                  <a:pt x="792178" y="6310"/>
                  <a:pt x="549250" y="13716"/>
                </a:cubicBezTo>
                <a:cubicBezTo>
                  <a:pt x="295300" y="2843"/>
                  <a:pt x="142619" y="40779"/>
                  <a:pt x="0" y="13716"/>
                </a:cubicBezTo>
                <a:cubicBezTo>
                  <a:pt x="813" y="8812"/>
                  <a:pt x="948" y="672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740FA7C-AD64-448D-8D8F-4B610136B20A}"/>
              </a:ext>
            </a:extLst>
          </p:cNvPr>
          <p:cNvSpPr>
            <a:spLocks noGrp="1"/>
          </p:cNvSpPr>
          <p:nvPr>
            <p:ph idx="1"/>
          </p:nvPr>
        </p:nvSpPr>
        <p:spPr>
          <a:xfrm>
            <a:off x="3490721" y="502920"/>
            <a:ext cx="5170932" cy="1463040"/>
          </a:xfrm>
        </p:spPr>
        <p:txBody>
          <a:bodyPr anchor="ctr">
            <a:normAutofit/>
          </a:bodyPr>
          <a:lstStyle/>
          <a:p>
            <a:r>
              <a:rPr lang="en-US" sz="1900" dirty="0"/>
              <a:t>Push the code to the remote repository by executing:</a:t>
            </a:r>
          </a:p>
          <a:p>
            <a:pPr marL="0" indent="0">
              <a:buNone/>
            </a:pPr>
            <a:r>
              <a:rPr lang="en-US" sz="1900" dirty="0"/>
              <a:t>	</a:t>
            </a:r>
            <a:r>
              <a:rPr lang="en-US" sz="1900" i="1" dirty="0"/>
              <a:t>git push –u origin main</a:t>
            </a:r>
          </a:p>
          <a:p>
            <a:endParaRPr lang="en-US" sz="1900" dirty="0"/>
          </a:p>
        </p:txBody>
      </p:sp>
      <p:pic>
        <p:nvPicPr>
          <p:cNvPr id="6" name="Picture 5">
            <a:extLst>
              <a:ext uri="{FF2B5EF4-FFF2-40B4-BE49-F238E27FC236}">
                <a16:creationId xmlns:a16="http://schemas.microsoft.com/office/drawing/2014/main" id="{3A297D55-4C43-9DFA-211C-67AA04718C3C}"/>
              </a:ext>
            </a:extLst>
          </p:cNvPr>
          <p:cNvPicPr>
            <a:picLocks noChangeAspect="1"/>
          </p:cNvPicPr>
          <p:nvPr/>
        </p:nvPicPr>
        <p:blipFill>
          <a:blip r:embed="rId2"/>
          <a:stretch>
            <a:fillRect/>
          </a:stretch>
        </p:blipFill>
        <p:spPr>
          <a:xfrm>
            <a:off x="918255" y="2290936"/>
            <a:ext cx="7298346" cy="3959352"/>
          </a:xfrm>
          <a:prstGeom prst="rect">
            <a:avLst/>
          </a:prstGeom>
        </p:spPr>
      </p:pic>
      <p:sp>
        <p:nvSpPr>
          <p:cNvPr id="4" name="Slide Number Placeholder 3">
            <a:extLst>
              <a:ext uri="{FF2B5EF4-FFF2-40B4-BE49-F238E27FC236}">
                <a16:creationId xmlns:a16="http://schemas.microsoft.com/office/drawing/2014/main" id="{95FE0203-A89B-4BFF-88D7-6DE50EF8FC0E}"/>
              </a:ext>
            </a:extLst>
          </p:cNvPr>
          <p:cNvSpPr>
            <a:spLocks noGrp="1"/>
          </p:cNvSpPr>
          <p:nvPr>
            <p:ph type="sldNum" sz="quarter" idx="12"/>
          </p:nvPr>
        </p:nvSpPr>
        <p:spPr>
          <a:xfrm>
            <a:off x="6457950" y="6356350"/>
            <a:ext cx="2057400" cy="365125"/>
          </a:xfrm>
        </p:spPr>
        <p:txBody>
          <a:bodyPr>
            <a:normAutofit/>
          </a:bodyPr>
          <a:lstStyle/>
          <a:p>
            <a:pPr>
              <a:spcAft>
                <a:spcPts val="600"/>
              </a:spcAft>
            </a:pPr>
            <a:fld id="{042AED99-7FB4-404E-8A97-64753DCE42EC}" type="slidenum">
              <a:rPr lang="en-US" smtClean="0"/>
              <a:pPr>
                <a:spcAft>
                  <a:spcPts val="600"/>
                </a:spcAft>
              </a:pPr>
              <a:t>35</a:t>
            </a:fld>
            <a:endParaRPr lang="en-US"/>
          </a:p>
        </p:txBody>
      </p:sp>
    </p:spTree>
    <p:extLst>
      <p:ext uri="{BB962C8B-B14F-4D97-AF65-F5344CB8AC3E}">
        <p14:creationId xmlns:p14="http://schemas.microsoft.com/office/powerpoint/2010/main" val="36749710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CE70DF-E191-4A5C-8EBB-B00C1F076B91}"/>
              </a:ext>
            </a:extLst>
          </p:cNvPr>
          <p:cNvSpPr>
            <a:spLocks noGrp="1"/>
          </p:cNvSpPr>
          <p:nvPr>
            <p:ph type="title"/>
          </p:nvPr>
        </p:nvSpPr>
        <p:spPr>
          <a:xfrm>
            <a:off x="473202" y="502920"/>
            <a:ext cx="2564892" cy="1463040"/>
          </a:xfrm>
        </p:spPr>
        <p:txBody>
          <a:bodyPr anchor="ctr">
            <a:normAutofit/>
          </a:bodyPr>
          <a:lstStyle/>
          <a:p>
            <a:pPr>
              <a:lnSpc>
                <a:spcPct val="90000"/>
              </a:lnSpc>
            </a:pPr>
            <a:r>
              <a:rPr lang="en-US" sz="3300"/>
              <a:t>Demo: Github Action</a:t>
            </a:r>
          </a:p>
        </p:txBody>
      </p:sp>
      <p:sp>
        <p:nvSpPr>
          <p:cNvPr id="71"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80309" y="1227582"/>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 name="connsiteX0" fmla="*/ 0 w 1554480"/>
              <a:gd name="connsiteY0" fmla="*/ 0 h 13716"/>
              <a:gd name="connsiteX1" fmla="*/ 502615 w 1554480"/>
              <a:gd name="connsiteY1" fmla="*/ 0 h 13716"/>
              <a:gd name="connsiteX2" fmla="*/ 974141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1816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69558" y="-27075"/>
                  <a:pt x="365297" y="14897"/>
                  <a:pt x="549250" y="0"/>
                </a:cubicBezTo>
                <a:cubicBezTo>
                  <a:pt x="762323" y="14872"/>
                  <a:pt x="864871" y="21041"/>
                  <a:pt x="1082954" y="0"/>
                </a:cubicBezTo>
                <a:cubicBezTo>
                  <a:pt x="1306037" y="9403"/>
                  <a:pt x="1371926" y="14821"/>
                  <a:pt x="1554480" y="0"/>
                </a:cubicBezTo>
                <a:cubicBezTo>
                  <a:pt x="1554010" y="4793"/>
                  <a:pt x="1554680" y="10394"/>
                  <a:pt x="1554480" y="13716"/>
                </a:cubicBezTo>
                <a:cubicBezTo>
                  <a:pt x="1328957" y="3179"/>
                  <a:pt x="1207025" y="27731"/>
                  <a:pt x="1067410" y="13716"/>
                </a:cubicBezTo>
                <a:cubicBezTo>
                  <a:pt x="897316" y="-7440"/>
                  <a:pt x="788951" y="-24962"/>
                  <a:pt x="549250" y="13716"/>
                </a:cubicBezTo>
                <a:cubicBezTo>
                  <a:pt x="300394" y="-2982"/>
                  <a:pt x="129576" y="35301"/>
                  <a:pt x="0" y="13716"/>
                </a:cubicBezTo>
                <a:cubicBezTo>
                  <a:pt x="354" y="8869"/>
                  <a:pt x="649" y="6738"/>
                  <a:pt x="0" y="0"/>
                </a:cubicBezTo>
                <a:close/>
              </a:path>
              <a:path w="1554480" h="13716" stroke="0" extrusionOk="0">
                <a:moveTo>
                  <a:pt x="0" y="0"/>
                </a:moveTo>
                <a:cubicBezTo>
                  <a:pt x="249513" y="10124"/>
                  <a:pt x="389298" y="10419"/>
                  <a:pt x="502615" y="0"/>
                </a:cubicBezTo>
                <a:cubicBezTo>
                  <a:pt x="616735" y="10147"/>
                  <a:pt x="791037" y="-19212"/>
                  <a:pt x="974141" y="0"/>
                </a:cubicBezTo>
                <a:cubicBezTo>
                  <a:pt x="1141919" y="34853"/>
                  <a:pt x="1248514" y="16971"/>
                  <a:pt x="1554480" y="0"/>
                </a:cubicBezTo>
                <a:cubicBezTo>
                  <a:pt x="1554288" y="3835"/>
                  <a:pt x="1554171" y="7531"/>
                  <a:pt x="1554480" y="13716"/>
                </a:cubicBezTo>
                <a:cubicBezTo>
                  <a:pt x="1337806" y="9080"/>
                  <a:pt x="1308467" y="19887"/>
                  <a:pt x="1067410" y="13716"/>
                </a:cubicBezTo>
                <a:cubicBezTo>
                  <a:pt x="824349" y="13143"/>
                  <a:pt x="783437" y="24151"/>
                  <a:pt x="518160" y="13716"/>
                </a:cubicBezTo>
                <a:cubicBezTo>
                  <a:pt x="271530" y="4598"/>
                  <a:pt x="132568" y="-7659"/>
                  <a:pt x="0" y="13716"/>
                </a:cubicBezTo>
                <a:cubicBezTo>
                  <a:pt x="768" y="9617"/>
                  <a:pt x="-274" y="4847"/>
                  <a:pt x="0" y="0"/>
                </a:cubicBezTo>
                <a:close/>
              </a:path>
              <a:path w="1554480" h="13716" fill="none" stroke="0" extrusionOk="0">
                <a:moveTo>
                  <a:pt x="0" y="0"/>
                </a:moveTo>
                <a:cubicBezTo>
                  <a:pt x="95687" y="-31247"/>
                  <a:pt x="331569" y="3404"/>
                  <a:pt x="549250" y="0"/>
                </a:cubicBezTo>
                <a:cubicBezTo>
                  <a:pt x="776590" y="6530"/>
                  <a:pt x="844530" y="-5109"/>
                  <a:pt x="1082954" y="0"/>
                </a:cubicBezTo>
                <a:cubicBezTo>
                  <a:pt x="1293569" y="15486"/>
                  <a:pt x="1361850" y="13824"/>
                  <a:pt x="1554480" y="0"/>
                </a:cubicBezTo>
                <a:cubicBezTo>
                  <a:pt x="1553504" y="4786"/>
                  <a:pt x="1554832" y="10912"/>
                  <a:pt x="1554480" y="13716"/>
                </a:cubicBezTo>
                <a:cubicBezTo>
                  <a:pt x="1366718" y="4861"/>
                  <a:pt x="1218290" y="26644"/>
                  <a:pt x="1067410" y="13716"/>
                </a:cubicBezTo>
                <a:cubicBezTo>
                  <a:pt x="900327" y="-8822"/>
                  <a:pt x="792178" y="6310"/>
                  <a:pt x="549250" y="13716"/>
                </a:cubicBezTo>
                <a:cubicBezTo>
                  <a:pt x="295300" y="2843"/>
                  <a:pt x="142619" y="40779"/>
                  <a:pt x="0" y="13716"/>
                </a:cubicBezTo>
                <a:cubicBezTo>
                  <a:pt x="813" y="8812"/>
                  <a:pt x="948" y="672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740FA7C-AD64-448D-8D8F-4B610136B20A}"/>
              </a:ext>
            </a:extLst>
          </p:cNvPr>
          <p:cNvSpPr>
            <a:spLocks noGrp="1"/>
          </p:cNvSpPr>
          <p:nvPr>
            <p:ph idx="1"/>
          </p:nvPr>
        </p:nvSpPr>
        <p:spPr>
          <a:xfrm>
            <a:off x="3490721" y="502920"/>
            <a:ext cx="5170932" cy="1463040"/>
          </a:xfrm>
        </p:spPr>
        <p:txBody>
          <a:bodyPr anchor="ctr">
            <a:normAutofit/>
          </a:bodyPr>
          <a:lstStyle/>
          <a:p>
            <a:r>
              <a:rPr lang="en-US" sz="1900" dirty="0"/>
              <a:t>Code successfully pushed to the remote repository on </a:t>
            </a:r>
            <a:r>
              <a:rPr lang="en-US" sz="1900" dirty="0" err="1"/>
              <a:t>github</a:t>
            </a:r>
            <a:r>
              <a:rPr lang="en-US" sz="1900" dirty="0"/>
              <a:t>. And a README.md file was added/committed directly by me</a:t>
            </a:r>
            <a:endParaRPr lang="en-US" sz="1900" i="1" dirty="0"/>
          </a:p>
          <a:p>
            <a:endParaRPr lang="en-US" sz="1900" dirty="0"/>
          </a:p>
        </p:txBody>
      </p:sp>
      <p:pic>
        <p:nvPicPr>
          <p:cNvPr id="7" name="Picture 6">
            <a:extLst>
              <a:ext uri="{FF2B5EF4-FFF2-40B4-BE49-F238E27FC236}">
                <a16:creationId xmlns:a16="http://schemas.microsoft.com/office/drawing/2014/main" id="{5C1DD8B8-F094-B3E4-022F-2C6F3024240C}"/>
              </a:ext>
            </a:extLst>
          </p:cNvPr>
          <p:cNvPicPr>
            <a:picLocks noChangeAspect="1"/>
          </p:cNvPicPr>
          <p:nvPr/>
        </p:nvPicPr>
        <p:blipFill>
          <a:blip r:embed="rId2"/>
          <a:stretch>
            <a:fillRect/>
          </a:stretch>
        </p:blipFill>
        <p:spPr>
          <a:xfrm>
            <a:off x="918255" y="2290936"/>
            <a:ext cx="7298346" cy="3959352"/>
          </a:xfrm>
          <a:prstGeom prst="rect">
            <a:avLst/>
          </a:prstGeom>
        </p:spPr>
      </p:pic>
      <p:sp>
        <p:nvSpPr>
          <p:cNvPr id="4" name="Slide Number Placeholder 3">
            <a:extLst>
              <a:ext uri="{FF2B5EF4-FFF2-40B4-BE49-F238E27FC236}">
                <a16:creationId xmlns:a16="http://schemas.microsoft.com/office/drawing/2014/main" id="{95FE0203-A89B-4BFF-88D7-6DE50EF8FC0E}"/>
              </a:ext>
            </a:extLst>
          </p:cNvPr>
          <p:cNvSpPr>
            <a:spLocks noGrp="1"/>
          </p:cNvSpPr>
          <p:nvPr>
            <p:ph type="sldNum" sz="quarter" idx="12"/>
          </p:nvPr>
        </p:nvSpPr>
        <p:spPr>
          <a:xfrm>
            <a:off x="6457950" y="6356350"/>
            <a:ext cx="2057400" cy="365125"/>
          </a:xfrm>
        </p:spPr>
        <p:txBody>
          <a:bodyPr>
            <a:normAutofit/>
          </a:bodyPr>
          <a:lstStyle/>
          <a:p>
            <a:pPr>
              <a:spcAft>
                <a:spcPts val="600"/>
              </a:spcAft>
            </a:pPr>
            <a:fld id="{042AED99-7FB4-404E-8A97-64753DCE42EC}" type="slidenum">
              <a:rPr lang="en-US" smtClean="0"/>
              <a:pPr>
                <a:spcAft>
                  <a:spcPts val="600"/>
                </a:spcAft>
              </a:pPr>
              <a:t>36</a:t>
            </a:fld>
            <a:endParaRPr lang="en-US"/>
          </a:p>
        </p:txBody>
      </p:sp>
    </p:spTree>
    <p:extLst>
      <p:ext uri="{BB962C8B-B14F-4D97-AF65-F5344CB8AC3E}">
        <p14:creationId xmlns:p14="http://schemas.microsoft.com/office/powerpoint/2010/main" val="3640984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CE70DF-E191-4A5C-8EBB-B00C1F076B91}"/>
              </a:ext>
            </a:extLst>
          </p:cNvPr>
          <p:cNvSpPr>
            <a:spLocks noGrp="1"/>
          </p:cNvSpPr>
          <p:nvPr>
            <p:ph type="title"/>
          </p:nvPr>
        </p:nvSpPr>
        <p:spPr>
          <a:xfrm>
            <a:off x="473202" y="502920"/>
            <a:ext cx="2564892" cy="1463040"/>
          </a:xfrm>
        </p:spPr>
        <p:txBody>
          <a:bodyPr anchor="ctr">
            <a:normAutofit/>
          </a:bodyPr>
          <a:lstStyle/>
          <a:p>
            <a:pPr>
              <a:lnSpc>
                <a:spcPct val="90000"/>
              </a:lnSpc>
            </a:pPr>
            <a:r>
              <a:rPr lang="en-US" sz="3300"/>
              <a:t>Demo: Github Action</a:t>
            </a:r>
          </a:p>
        </p:txBody>
      </p:sp>
      <p:sp>
        <p:nvSpPr>
          <p:cNvPr id="78"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80309" y="1227582"/>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 name="connsiteX0" fmla="*/ 0 w 1554480"/>
              <a:gd name="connsiteY0" fmla="*/ 0 h 13716"/>
              <a:gd name="connsiteX1" fmla="*/ 502615 w 1554480"/>
              <a:gd name="connsiteY1" fmla="*/ 0 h 13716"/>
              <a:gd name="connsiteX2" fmla="*/ 974141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1816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69558" y="-27075"/>
                  <a:pt x="365297" y="14897"/>
                  <a:pt x="549250" y="0"/>
                </a:cubicBezTo>
                <a:cubicBezTo>
                  <a:pt x="762323" y="14872"/>
                  <a:pt x="864871" y="21041"/>
                  <a:pt x="1082954" y="0"/>
                </a:cubicBezTo>
                <a:cubicBezTo>
                  <a:pt x="1306037" y="9403"/>
                  <a:pt x="1371926" y="14821"/>
                  <a:pt x="1554480" y="0"/>
                </a:cubicBezTo>
                <a:cubicBezTo>
                  <a:pt x="1554010" y="4793"/>
                  <a:pt x="1554680" y="10394"/>
                  <a:pt x="1554480" y="13716"/>
                </a:cubicBezTo>
                <a:cubicBezTo>
                  <a:pt x="1328957" y="3179"/>
                  <a:pt x="1207025" y="27731"/>
                  <a:pt x="1067410" y="13716"/>
                </a:cubicBezTo>
                <a:cubicBezTo>
                  <a:pt x="897316" y="-7440"/>
                  <a:pt x="788951" y="-24962"/>
                  <a:pt x="549250" y="13716"/>
                </a:cubicBezTo>
                <a:cubicBezTo>
                  <a:pt x="300394" y="-2982"/>
                  <a:pt x="129576" y="35301"/>
                  <a:pt x="0" y="13716"/>
                </a:cubicBezTo>
                <a:cubicBezTo>
                  <a:pt x="354" y="8869"/>
                  <a:pt x="649" y="6738"/>
                  <a:pt x="0" y="0"/>
                </a:cubicBezTo>
                <a:close/>
              </a:path>
              <a:path w="1554480" h="13716" stroke="0" extrusionOk="0">
                <a:moveTo>
                  <a:pt x="0" y="0"/>
                </a:moveTo>
                <a:cubicBezTo>
                  <a:pt x="249513" y="10124"/>
                  <a:pt x="389298" y="10419"/>
                  <a:pt x="502615" y="0"/>
                </a:cubicBezTo>
                <a:cubicBezTo>
                  <a:pt x="616735" y="10147"/>
                  <a:pt x="791037" y="-19212"/>
                  <a:pt x="974141" y="0"/>
                </a:cubicBezTo>
                <a:cubicBezTo>
                  <a:pt x="1141919" y="34853"/>
                  <a:pt x="1248514" y="16971"/>
                  <a:pt x="1554480" y="0"/>
                </a:cubicBezTo>
                <a:cubicBezTo>
                  <a:pt x="1554288" y="3835"/>
                  <a:pt x="1554171" y="7531"/>
                  <a:pt x="1554480" y="13716"/>
                </a:cubicBezTo>
                <a:cubicBezTo>
                  <a:pt x="1337806" y="9080"/>
                  <a:pt x="1308467" y="19887"/>
                  <a:pt x="1067410" y="13716"/>
                </a:cubicBezTo>
                <a:cubicBezTo>
                  <a:pt x="824349" y="13143"/>
                  <a:pt x="783437" y="24151"/>
                  <a:pt x="518160" y="13716"/>
                </a:cubicBezTo>
                <a:cubicBezTo>
                  <a:pt x="271530" y="4598"/>
                  <a:pt x="132568" y="-7659"/>
                  <a:pt x="0" y="13716"/>
                </a:cubicBezTo>
                <a:cubicBezTo>
                  <a:pt x="768" y="9617"/>
                  <a:pt x="-274" y="4847"/>
                  <a:pt x="0" y="0"/>
                </a:cubicBezTo>
                <a:close/>
              </a:path>
              <a:path w="1554480" h="13716" fill="none" stroke="0" extrusionOk="0">
                <a:moveTo>
                  <a:pt x="0" y="0"/>
                </a:moveTo>
                <a:cubicBezTo>
                  <a:pt x="95687" y="-31247"/>
                  <a:pt x="331569" y="3404"/>
                  <a:pt x="549250" y="0"/>
                </a:cubicBezTo>
                <a:cubicBezTo>
                  <a:pt x="776590" y="6530"/>
                  <a:pt x="844530" y="-5109"/>
                  <a:pt x="1082954" y="0"/>
                </a:cubicBezTo>
                <a:cubicBezTo>
                  <a:pt x="1293569" y="15486"/>
                  <a:pt x="1361850" y="13824"/>
                  <a:pt x="1554480" y="0"/>
                </a:cubicBezTo>
                <a:cubicBezTo>
                  <a:pt x="1553504" y="4786"/>
                  <a:pt x="1554832" y="10912"/>
                  <a:pt x="1554480" y="13716"/>
                </a:cubicBezTo>
                <a:cubicBezTo>
                  <a:pt x="1366718" y="4861"/>
                  <a:pt x="1218290" y="26644"/>
                  <a:pt x="1067410" y="13716"/>
                </a:cubicBezTo>
                <a:cubicBezTo>
                  <a:pt x="900327" y="-8822"/>
                  <a:pt x="792178" y="6310"/>
                  <a:pt x="549250" y="13716"/>
                </a:cubicBezTo>
                <a:cubicBezTo>
                  <a:pt x="295300" y="2843"/>
                  <a:pt x="142619" y="40779"/>
                  <a:pt x="0" y="13716"/>
                </a:cubicBezTo>
                <a:cubicBezTo>
                  <a:pt x="813" y="8812"/>
                  <a:pt x="948" y="672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740FA7C-AD64-448D-8D8F-4B610136B20A}"/>
              </a:ext>
            </a:extLst>
          </p:cNvPr>
          <p:cNvSpPr>
            <a:spLocks noGrp="1"/>
          </p:cNvSpPr>
          <p:nvPr>
            <p:ph idx="1"/>
          </p:nvPr>
        </p:nvSpPr>
        <p:spPr>
          <a:xfrm>
            <a:off x="3490721" y="502920"/>
            <a:ext cx="5170932" cy="1463040"/>
          </a:xfrm>
        </p:spPr>
        <p:txBody>
          <a:bodyPr anchor="ctr">
            <a:normAutofit/>
          </a:bodyPr>
          <a:lstStyle/>
          <a:p>
            <a:r>
              <a:rPr lang="en-US" sz="1900" dirty="0"/>
              <a:t>Select/open the repository’s ‘Actions’ tab on </a:t>
            </a:r>
            <a:r>
              <a:rPr lang="en-US" sz="1900" dirty="0" err="1"/>
              <a:t>github</a:t>
            </a:r>
            <a:endParaRPr lang="en-US" sz="1900" i="1" dirty="0"/>
          </a:p>
          <a:p>
            <a:endParaRPr lang="en-US" sz="1900" dirty="0"/>
          </a:p>
        </p:txBody>
      </p:sp>
      <p:pic>
        <p:nvPicPr>
          <p:cNvPr id="6" name="Picture 5" descr="A screenshot of a computer&#10;&#10;Description automatically generated">
            <a:extLst>
              <a:ext uri="{FF2B5EF4-FFF2-40B4-BE49-F238E27FC236}">
                <a16:creationId xmlns:a16="http://schemas.microsoft.com/office/drawing/2014/main" id="{2CF5266E-8B51-6A3F-55F4-0A95E2D98B90}"/>
              </a:ext>
            </a:extLst>
          </p:cNvPr>
          <p:cNvPicPr>
            <a:picLocks noChangeAspect="1"/>
          </p:cNvPicPr>
          <p:nvPr/>
        </p:nvPicPr>
        <p:blipFill>
          <a:blip r:embed="rId2"/>
          <a:stretch>
            <a:fillRect/>
          </a:stretch>
        </p:blipFill>
        <p:spPr>
          <a:xfrm>
            <a:off x="918255" y="2290936"/>
            <a:ext cx="7298346" cy="3959352"/>
          </a:xfrm>
          <a:prstGeom prst="rect">
            <a:avLst/>
          </a:prstGeom>
        </p:spPr>
      </p:pic>
      <p:sp>
        <p:nvSpPr>
          <p:cNvPr id="4" name="Slide Number Placeholder 3">
            <a:extLst>
              <a:ext uri="{FF2B5EF4-FFF2-40B4-BE49-F238E27FC236}">
                <a16:creationId xmlns:a16="http://schemas.microsoft.com/office/drawing/2014/main" id="{95FE0203-A89B-4BFF-88D7-6DE50EF8FC0E}"/>
              </a:ext>
            </a:extLst>
          </p:cNvPr>
          <p:cNvSpPr>
            <a:spLocks noGrp="1"/>
          </p:cNvSpPr>
          <p:nvPr>
            <p:ph type="sldNum" sz="quarter" idx="12"/>
          </p:nvPr>
        </p:nvSpPr>
        <p:spPr>
          <a:xfrm>
            <a:off x="6457950" y="6356350"/>
            <a:ext cx="2057400" cy="365125"/>
          </a:xfrm>
        </p:spPr>
        <p:txBody>
          <a:bodyPr>
            <a:normAutofit/>
          </a:bodyPr>
          <a:lstStyle/>
          <a:p>
            <a:pPr>
              <a:spcAft>
                <a:spcPts val="600"/>
              </a:spcAft>
            </a:pPr>
            <a:fld id="{042AED99-7FB4-404E-8A97-64753DCE42EC}" type="slidenum">
              <a:rPr lang="en-US" smtClean="0"/>
              <a:pPr>
                <a:spcAft>
                  <a:spcPts val="600"/>
                </a:spcAft>
              </a:pPr>
              <a:t>37</a:t>
            </a:fld>
            <a:endParaRPr lang="en-US"/>
          </a:p>
        </p:txBody>
      </p:sp>
    </p:spTree>
    <p:extLst>
      <p:ext uri="{BB962C8B-B14F-4D97-AF65-F5344CB8AC3E}">
        <p14:creationId xmlns:p14="http://schemas.microsoft.com/office/powerpoint/2010/main" val="5465689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0" name="Rectangle 8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CE70DF-E191-4A5C-8EBB-B00C1F076B91}"/>
              </a:ext>
            </a:extLst>
          </p:cNvPr>
          <p:cNvSpPr>
            <a:spLocks noGrp="1"/>
          </p:cNvSpPr>
          <p:nvPr>
            <p:ph type="title"/>
          </p:nvPr>
        </p:nvSpPr>
        <p:spPr>
          <a:xfrm>
            <a:off x="473202" y="502920"/>
            <a:ext cx="2564892" cy="1463040"/>
          </a:xfrm>
        </p:spPr>
        <p:txBody>
          <a:bodyPr anchor="ctr">
            <a:normAutofit/>
          </a:bodyPr>
          <a:lstStyle/>
          <a:p>
            <a:pPr>
              <a:lnSpc>
                <a:spcPct val="90000"/>
              </a:lnSpc>
            </a:pPr>
            <a:r>
              <a:rPr lang="en-US" sz="3300"/>
              <a:t>Demo: Github Action</a:t>
            </a:r>
          </a:p>
        </p:txBody>
      </p:sp>
      <p:sp>
        <p:nvSpPr>
          <p:cNvPr id="9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80309" y="1227582"/>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 name="connsiteX0" fmla="*/ 0 w 1554480"/>
              <a:gd name="connsiteY0" fmla="*/ 0 h 13716"/>
              <a:gd name="connsiteX1" fmla="*/ 502615 w 1554480"/>
              <a:gd name="connsiteY1" fmla="*/ 0 h 13716"/>
              <a:gd name="connsiteX2" fmla="*/ 974141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1816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69558" y="-27075"/>
                  <a:pt x="365297" y="14897"/>
                  <a:pt x="549250" y="0"/>
                </a:cubicBezTo>
                <a:cubicBezTo>
                  <a:pt x="762323" y="14872"/>
                  <a:pt x="864871" y="21041"/>
                  <a:pt x="1082954" y="0"/>
                </a:cubicBezTo>
                <a:cubicBezTo>
                  <a:pt x="1306037" y="9403"/>
                  <a:pt x="1371926" y="14821"/>
                  <a:pt x="1554480" y="0"/>
                </a:cubicBezTo>
                <a:cubicBezTo>
                  <a:pt x="1554010" y="4793"/>
                  <a:pt x="1554680" y="10394"/>
                  <a:pt x="1554480" y="13716"/>
                </a:cubicBezTo>
                <a:cubicBezTo>
                  <a:pt x="1328957" y="3179"/>
                  <a:pt x="1207025" y="27731"/>
                  <a:pt x="1067410" y="13716"/>
                </a:cubicBezTo>
                <a:cubicBezTo>
                  <a:pt x="897316" y="-7440"/>
                  <a:pt x="788951" y="-24962"/>
                  <a:pt x="549250" y="13716"/>
                </a:cubicBezTo>
                <a:cubicBezTo>
                  <a:pt x="300394" y="-2982"/>
                  <a:pt x="129576" y="35301"/>
                  <a:pt x="0" y="13716"/>
                </a:cubicBezTo>
                <a:cubicBezTo>
                  <a:pt x="354" y="8869"/>
                  <a:pt x="649" y="6738"/>
                  <a:pt x="0" y="0"/>
                </a:cubicBezTo>
                <a:close/>
              </a:path>
              <a:path w="1554480" h="13716" stroke="0" extrusionOk="0">
                <a:moveTo>
                  <a:pt x="0" y="0"/>
                </a:moveTo>
                <a:cubicBezTo>
                  <a:pt x="249513" y="10124"/>
                  <a:pt x="389298" y="10419"/>
                  <a:pt x="502615" y="0"/>
                </a:cubicBezTo>
                <a:cubicBezTo>
                  <a:pt x="616735" y="10147"/>
                  <a:pt x="791037" y="-19212"/>
                  <a:pt x="974141" y="0"/>
                </a:cubicBezTo>
                <a:cubicBezTo>
                  <a:pt x="1141919" y="34853"/>
                  <a:pt x="1248514" y="16971"/>
                  <a:pt x="1554480" y="0"/>
                </a:cubicBezTo>
                <a:cubicBezTo>
                  <a:pt x="1554288" y="3835"/>
                  <a:pt x="1554171" y="7531"/>
                  <a:pt x="1554480" y="13716"/>
                </a:cubicBezTo>
                <a:cubicBezTo>
                  <a:pt x="1337806" y="9080"/>
                  <a:pt x="1308467" y="19887"/>
                  <a:pt x="1067410" y="13716"/>
                </a:cubicBezTo>
                <a:cubicBezTo>
                  <a:pt x="824349" y="13143"/>
                  <a:pt x="783437" y="24151"/>
                  <a:pt x="518160" y="13716"/>
                </a:cubicBezTo>
                <a:cubicBezTo>
                  <a:pt x="271530" y="4598"/>
                  <a:pt x="132568" y="-7659"/>
                  <a:pt x="0" y="13716"/>
                </a:cubicBezTo>
                <a:cubicBezTo>
                  <a:pt x="768" y="9617"/>
                  <a:pt x="-274" y="4847"/>
                  <a:pt x="0" y="0"/>
                </a:cubicBezTo>
                <a:close/>
              </a:path>
              <a:path w="1554480" h="13716" fill="none" stroke="0" extrusionOk="0">
                <a:moveTo>
                  <a:pt x="0" y="0"/>
                </a:moveTo>
                <a:cubicBezTo>
                  <a:pt x="95687" y="-31247"/>
                  <a:pt x="331569" y="3404"/>
                  <a:pt x="549250" y="0"/>
                </a:cubicBezTo>
                <a:cubicBezTo>
                  <a:pt x="776590" y="6530"/>
                  <a:pt x="844530" y="-5109"/>
                  <a:pt x="1082954" y="0"/>
                </a:cubicBezTo>
                <a:cubicBezTo>
                  <a:pt x="1293569" y="15486"/>
                  <a:pt x="1361850" y="13824"/>
                  <a:pt x="1554480" y="0"/>
                </a:cubicBezTo>
                <a:cubicBezTo>
                  <a:pt x="1553504" y="4786"/>
                  <a:pt x="1554832" y="10912"/>
                  <a:pt x="1554480" y="13716"/>
                </a:cubicBezTo>
                <a:cubicBezTo>
                  <a:pt x="1366718" y="4861"/>
                  <a:pt x="1218290" y="26644"/>
                  <a:pt x="1067410" y="13716"/>
                </a:cubicBezTo>
                <a:cubicBezTo>
                  <a:pt x="900327" y="-8822"/>
                  <a:pt x="792178" y="6310"/>
                  <a:pt x="549250" y="13716"/>
                </a:cubicBezTo>
                <a:cubicBezTo>
                  <a:pt x="295300" y="2843"/>
                  <a:pt x="142619" y="40779"/>
                  <a:pt x="0" y="13716"/>
                </a:cubicBezTo>
                <a:cubicBezTo>
                  <a:pt x="813" y="8812"/>
                  <a:pt x="948" y="672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740FA7C-AD64-448D-8D8F-4B610136B20A}"/>
              </a:ext>
            </a:extLst>
          </p:cNvPr>
          <p:cNvSpPr>
            <a:spLocks noGrp="1"/>
          </p:cNvSpPr>
          <p:nvPr>
            <p:ph idx="1"/>
          </p:nvPr>
        </p:nvSpPr>
        <p:spPr>
          <a:xfrm>
            <a:off x="3490721" y="502920"/>
            <a:ext cx="5170932" cy="1463040"/>
          </a:xfrm>
        </p:spPr>
        <p:txBody>
          <a:bodyPr anchor="ctr">
            <a:normAutofit/>
          </a:bodyPr>
          <a:lstStyle/>
          <a:p>
            <a:r>
              <a:rPr lang="en-US" sz="1900" dirty="0"/>
              <a:t>Select the preconfigured workflow template named: “Java with Maven”, which builds and test a Java project with Apache Maven. Then, click “Configure”</a:t>
            </a:r>
            <a:endParaRPr lang="en-US" sz="1900" i="1" dirty="0"/>
          </a:p>
          <a:p>
            <a:endParaRPr lang="en-US" sz="1900" dirty="0"/>
          </a:p>
        </p:txBody>
      </p:sp>
      <p:pic>
        <p:nvPicPr>
          <p:cNvPr id="9" name="Picture 8">
            <a:extLst>
              <a:ext uri="{FF2B5EF4-FFF2-40B4-BE49-F238E27FC236}">
                <a16:creationId xmlns:a16="http://schemas.microsoft.com/office/drawing/2014/main" id="{D6DCAA3C-A596-EB2A-F1AA-8458D5D39754}"/>
              </a:ext>
            </a:extLst>
          </p:cNvPr>
          <p:cNvPicPr>
            <a:picLocks noChangeAspect="1"/>
          </p:cNvPicPr>
          <p:nvPr/>
        </p:nvPicPr>
        <p:blipFill>
          <a:blip r:embed="rId2"/>
          <a:stretch>
            <a:fillRect/>
          </a:stretch>
        </p:blipFill>
        <p:spPr>
          <a:xfrm>
            <a:off x="918255" y="2290936"/>
            <a:ext cx="7298346" cy="3959352"/>
          </a:xfrm>
          <a:prstGeom prst="rect">
            <a:avLst/>
          </a:prstGeom>
        </p:spPr>
      </p:pic>
      <p:sp>
        <p:nvSpPr>
          <p:cNvPr id="4" name="Slide Number Placeholder 3">
            <a:extLst>
              <a:ext uri="{FF2B5EF4-FFF2-40B4-BE49-F238E27FC236}">
                <a16:creationId xmlns:a16="http://schemas.microsoft.com/office/drawing/2014/main" id="{95FE0203-A89B-4BFF-88D7-6DE50EF8FC0E}"/>
              </a:ext>
            </a:extLst>
          </p:cNvPr>
          <p:cNvSpPr>
            <a:spLocks noGrp="1"/>
          </p:cNvSpPr>
          <p:nvPr>
            <p:ph type="sldNum" sz="quarter" idx="12"/>
          </p:nvPr>
        </p:nvSpPr>
        <p:spPr>
          <a:xfrm>
            <a:off x="6457950" y="6356350"/>
            <a:ext cx="2057400" cy="365125"/>
          </a:xfrm>
        </p:spPr>
        <p:txBody>
          <a:bodyPr>
            <a:normAutofit/>
          </a:bodyPr>
          <a:lstStyle/>
          <a:p>
            <a:pPr>
              <a:spcAft>
                <a:spcPts val="600"/>
              </a:spcAft>
            </a:pPr>
            <a:fld id="{042AED99-7FB4-404E-8A97-64753DCE42EC}" type="slidenum">
              <a:rPr lang="en-US" smtClean="0"/>
              <a:pPr>
                <a:spcAft>
                  <a:spcPts val="600"/>
                </a:spcAft>
              </a:pPr>
              <a:t>38</a:t>
            </a:fld>
            <a:endParaRPr lang="en-US"/>
          </a:p>
        </p:txBody>
      </p:sp>
    </p:spTree>
    <p:extLst>
      <p:ext uri="{BB962C8B-B14F-4D97-AF65-F5344CB8AC3E}">
        <p14:creationId xmlns:p14="http://schemas.microsoft.com/office/powerpoint/2010/main" val="13005671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 name="Rectangle 102">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CE70DF-E191-4A5C-8EBB-B00C1F076B91}"/>
              </a:ext>
            </a:extLst>
          </p:cNvPr>
          <p:cNvSpPr>
            <a:spLocks noGrp="1"/>
          </p:cNvSpPr>
          <p:nvPr>
            <p:ph type="title"/>
          </p:nvPr>
        </p:nvSpPr>
        <p:spPr>
          <a:xfrm>
            <a:off x="473202" y="502920"/>
            <a:ext cx="2564892" cy="1463040"/>
          </a:xfrm>
        </p:spPr>
        <p:txBody>
          <a:bodyPr anchor="ctr">
            <a:normAutofit/>
          </a:bodyPr>
          <a:lstStyle/>
          <a:p>
            <a:pPr>
              <a:lnSpc>
                <a:spcPct val="90000"/>
              </a:lnSpc>
            </a:pPr>
            <a:r>
              <a:rPr lang="en-US" sz="3300"/>
              <a:t>Demo: Github Action</a:t>
            </a:r>
          </a:p>
        </p:txBody>
      </p:sp>
      <p:sp>
        <p:nvSpPr>
          <p:cNvPr id="105"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80309" y="1227582"/>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 name="connsiteX0" fmla="*/ 0 w 1554480"/>
              <a:gd name="connsiteY0" fmla="*/ 0 h 13716"/>
              <a:gd name="connsiteX1" fmla="*/ 502615 w 1554480"/>
              <a:gd name="connsiteY1" fmla="*/ 0 h 13716"/>
              <a:gd name="connsiteX2" fmla="*/ 974141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1816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69558" y="-27075"/>
                  <a:pt x="365297" y="14897"/>
                  <a:pt x="549250" y="0"/>
                </a:cubicBezTo>
                <a:cubicBezTo>
                  <a:pt x="762323" y="14872"/>
                  <a:pt x="864871" y="21041"/>
                  <a:pt x="1082954" y="0"/>
                </a:cubicBezTo>
                <a:cubicBezTo>
                  <a:pt x="1306037" y="9403"/>
                  <a:pt x="1371926" y="14821"/>
                  <a:pt x="1554480" y="0"/>
                </a:cubicBezTo>
                <a:cubicBezTo>
                  <a:pt x="1554010" y="4793"/>
                  <a:pt x="1554680" y="10394"/>
                  <a:pt x="1554480" y="13716"/>
                </a:cubicBezTo>
                <a:cubicBezTo>
                  <a:pt x="1328957" y="3179"/>
                  <a:pt x="1207025" y="27731"/>
                  <a:pt x="1067410" y="13716"/>
                </a:cubicBezTo>
                <a:cubicBezTo>
                  <a:pt x="897316" y="-7440"/>
                  <a:pt x="788951" y="-24962"/>
                  <a:pt x="549250" y="13716"/>
                </a:cubicBezTo>
                <a:cubicBezTo>
                  <a:pt x="300394" y="-2982"/>
                  <a:pt x="129576" y="35301"/>
                  <a:pt x="0" y="13716"/>
                </a:cubicBezTo>
                <a:cubicBezTo>
                  <a:pt x="354" y="8869"/>
                  <a:pt x="649" y="6738"/>
                  <a:pt x="0" y="0"/>
                </a:cubicBezTo>
                <a:close/>
              </a:path>
              <a:path w="1554480" h="13716" stroke="0" extrusionOk="0">
                <a:moveTo>
                  <a:pt x="0" y="0"/>
                </a:moveTo>
                <a:cubicBezTo>
                  <a:pt x="249513" y="10124"/>
                  <a:pt x="389298" y="10419"/>
                  <a:pt x="502615" y="0"/>
                </a:cubicBezTo>
                <a:cubicBezTo>
                  <a:pt x="616735" y="10147"/>
                  <a:pt x="791037" y="-19212"/>
                  <a:pt x="974141" y="0"/>
                </a:cubicBezTo>
                <a:cubicBezTo>
                  <a:pt x="1141919" y="34853"/>
                  <a:pt x="1248514" y="16971"/>
                  <a:pt x="1554480" y="0"/>
                </a:cubicBezTo>
                <a:cubicBezTo>
                  <a:pt x="1554288" y="3835"/>
                  <a:pt x="1554171" y="7531"/>
                  <a:pt x="1554480" y="13716"/>
                </a:cubicBezTo>
                <a:cubicBezTo>
                  <a:pt x="1337806" y="9080"/>
                  <a:pt x="1308467" y="19887"/>
                  <a:pt x="1067410" y="13716"/>
                </a:cubicBezTo>
                <a:cubicBezTo>
                  <a:pt x="824349" y="13143"/>
                  <a:pt x="783437" y="24151"/>
                  <a:pt x="518160" y="13716"/>
                </a:cubicBezTo>
                <a:cubicBezTo>
                  <a:pt x="271530" y="4598"/>
                  <a:pt x="132568" y="-7659"/>
                  <a:pt x="0" y="13716"/>
                </a:cubicBezTo>
                <a:cubicBezTo>
                  <a:pt x="768" y="9617"/>
                  <a:pt x="-274" y="4847"/>
                  <a:pt x="0" y="0"/>
                </a:cubicBezTo>
                <a:close/>
              </a:path>
              <a:path w="1554480" h="13716" fill="none" stroke="0" extrusionOk="0">
                <a:moveTo>
                  <a:pt x="0" y="0"/>
                </a:moveTo>
                <a:cubicBezTo>
                  <a:pt x="95687" y="-31247"/>
                  <a:pt x="331569" y="3404"/>
                  <a:pt x="549250" y="0"/>
                </a:cubicBezTo>
                <a:cubicBezTo>
                  <a:pt x="776590" y="6530"/>
                  <a:pt x="844530" y="-5109"/>
                  <a:pt x="1082954" y="0"/>
                </a:cubicBezTo>
                <a:cubicBezTo>
                  <a:pt x="1293569" y="15486"/>
                  <a:pt x="1361850" y="13824"/>
                  <a:pt x="1554480" y="0"/>
                </a:cubicBezTo>
                <a:cubicBezTo>
                  <a:pt x="1553504" y="4786"/>
                  <a:pt x="1554832" y="10912"/>
                  <a:pt x="1554480" y="13716"/>
                </a:cubicBezTo>
                <a:cubicBezTo>
                  <a:pt x="1366718" y="4861"/>
                  <a:pt x="1218290" y="26644"/>
                  <a:pt x="1067410" y="13716"/>
                </a:cubicBezTo>
                <a:cubicBezTo>
                  <a:pt x="900327" y="-8822"/>
                  <a:pt x="792178" y="6310"/>
                  <a:pt x="549250" y="13716"/>
                </a:cubicBezTo>
                <a:cubicBezTo>
                  <a:pt x="295300" y="2843"/>
                  <a:pt x="142619" y="40779"/>
                  <a:pt x="0" y="13716"/>
                </a:cubicBezTo>
                <a:cubicBezTo>
                  <a:pt x="813" y="8812"/>
                  <a:pt x="948" y="672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740FA7C-AD64-448D-8D8F-4B610136B20A}"/>
              </a:ext>
            </a:extLst>
          </p:cNvPr>
          <p:cNvSpPr>
            <a:spLocks noGrp="1"/>
          </p:cNvSpPr>
          <p:nvPr>
            <p:ph idx="1"/>
          </p:nvPr>
        </p:nvSpPr>
        <p:spPr>
          <a:xfrm>
            <a:off x="3490721" y="502920"/>
            <a:ext cx="5170932" cy="1463040"/>
          </a:xfrm>
        </p:spPr>
        <p:txBody>
          <a:bodyPr anchor="ctr">
            <a:normAutofit fontScale="92500" lnSpcReduction="20000"/>
          </a:bodyPr>
          <a:lstStyle/>
          <a:p>
            <a:pPr>
              <a:lnSpc>
                <a:spcPct val="90000"/>
              </a:lnSpc>
            </a:pPr>
            <a:r>
              <a:rPr lang="en-US" sz="1900" dirty="0"/>
              <a:t>Edit the workflow’s configuration, as shown below</a:t>
            </a:r>
          </a:p>
          <a:p>
            <a:pPr lvl="1">
              <a:lnSpc>
                <a:spcPct val="90000"/>
              </a:lnSpc>
            </a:pPr>
            <a:r>
              <a:rPr lang="en-US" sz="1900" dirty="0"/>
              <a:t>Delete Lines 33, 34 and 35</a:t>
            </a:r>
          </a:p>
          <a:p>
            <a:pPr>
              <a:lnSpc>
                <a:spcPct val="90000"/>
              </a:lnSpc>
            </a:pPr>
            <a:r>
              <a:rPr lang="en-US" sz="1900" dirty="0"/>
              <a:t>Click on the “Commit changes…” button</a:t>
            </a:r>
          </a:p>
          <a:p>
            <a:pPr>
              <a:lnSpc>
                <a:spcPct val="90000"/>
              </a:lnSpc>
            </a:pPr>
            <a:r>
              <a:rPr lang="en-US" sz="1900" dirty="0"/>
              <a:t>Next, execute git pull origin main to download the new </a:t>
            </a:r>
            <a:r>
              <a:rPr lang="en-US" sz="1900" dirty="0" err="1"/>
              <a:t>github</a:t>
            </a:r>
            <a:r>
              <a:rPr lang="en-US" sz="1900" dirty="0"/>
              <a:t> actions workflow config </a:t>
            </a:r>
            <a:r>
              <a:rPr lang="en-US" sz="1900" dirty="0" err="1"/>
              <a:t>yaml</a:t>
            </a:r>
            <a:r>
              <a:rPr lang="en-US" sz="1900" dirty="0"/>
              <a:t> file</a:t>
            </a:r>
          </a:p>
        </p:txBody>
      </p:sp>
      <p:pic>
        <p:nvPicPr>
          <p:cNvPr id="15" name="Picture 14">
            <a:extLst>
              <a:ext uri="{FF2B5EF4-FFF2-40B4-BE49-F238E27FC236}">
                <a16:creationId xmlns:a16="http://schemas.microsoft.com/office/drawing/2014/main" id="{FC96F341-5AB9-253E-273D-1980D8BF18D9}"/>
              </a:ext>
            </a:extLst>
          </p:cNvPr>
          <p:cNvPicPr>
            <a:picLocks noChangeAspect="1"/>
          </p:cNvPicPr>
          <p:nvPr/>
        </p:nvPicPr>
        <p:blipFill>
          <a:blip r:embed="rId2"/>
          <a:stretch>
            <a:fillRect/>
          </a:stretch>
        </p:blipFill>
        <p:spPr>
          <a:xfrm>
            <a:off x="918255" y="2290936"/>
            <a:ext cx="7298346" cy="3959352"/>
          </a:xfrm>
          <a:prstGeom prst="rect">
            <a:avLst/>
          </a:prstGeom>
        </p:spPr>
      </p:pic>
      <p:sp>
        <p:nvSpPr>
          <p:cNvPr id="4" name="Slide Number Placeholder 3">
            <a:extLst>
              <a:ext uri="{FF2B5EF4-FFF2-40B4-BE49-F238E27FC236}">
                <a16:creationId xmlns:a16="http://schemas.microsoft.com/office/drawing/2014/main" id="{95FE0203-A89B-4BFF-88D7-6DE50EF8FC0E}"/>
              </a:ext>
            </a:extLst>
          </p:cNvPr>
          <p:cNvSpPr>
            <a:spLocks noGrp="1"/>
          </p:cNvSpPr>
          <p:nvPr>
            <p:ph type="sldNum" sz="quarter" idx="12"/>
          </p:nvPr>
        </p:nvSpPr>
        <p:spPr>
          <a:xfrm>
            <a:off x="6457950" y="6356350"/>
            <a:ext cx="2057400" cy="365125"/>
          </a:xfrm>
        </p:spPr>
        <p:txBody>
          <a:bodyPr>
            <a:normAutofit/>
          </a:bodyPr>
          <a:lstStyle/>
          <a:p>
            <a:pPr>
              <a:spcAft>
                <a:spcPts val="600"/>
              </a:spcAft>
            </a:pPr>
            <a:fld id="{042AED99-7FB4-404E-8A97-64753DCE42EC}" type="slidenum">
              <a:rPr lang="en-US"/>
              <a:pPr>
                <a:spcAft>
                  <a:spcPts val="600"/>
                </a:spcAft>
              </a:pPr>
              <a:t>39</a:t>
            </a:fld>
            <a:endParaRPr lang="en-US"/>
          </a:p>
        </p:txBody>
      </p:sp>
    </p:spTree>
    <p:extLst>
      <p:ext uri="{BB962C8B-B14F-4D97-AF65-F5344CB8AC3E}">
        <p14:creationId xmlns:p14="http://schemas.microsoft.com/office/powerpoint/2010/main" val="2297821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457200" y="228600"/>
            <a:ext cx="8153400" cy="914398"/>
          </a:xfrm>
          <a:ln>
            <a:solidFill>
              <a:schemeClr val="accent1"/>
            </a:solidFill>
          </a:ln>
        </p:spPr>
        <p:txBody>
          <a:bodyPr>
            <a:noAutofit/>
          </a:bodyPr>
          <a:lstStyle/>
          <a:p>
            <a:r>
              <a:rPr lang="en-US" sz="4800" dirty="0">
                <a:solidFill>
                  <a:schemeClr val="tx1"/>
                </a:solidFill>
              </a:rPr>
              <a:t>Software Build Automation</a:t>
            </a:r>
          </a:p>
        </p:txBody>
      </p:sp>
      <p:sp>
        <p:nvSpPr>
          <p:cNvPr id="4100" name="Rectangle 4"/>
          <p:cNvSpPr>
            <a:spLocks noGrp="1" noChangeArrowheads="1"/>
          </p:cNvSpPr>
          <p:nvPr>
            <p:ph idx="1"/>
          </p:nvPr>
        </p:nvSpPr>
        <p:spPr>
          <a:xfrm>
            <a:off x="533400" y="1416049"/>
            <a:ext cx="8001000" cy="5213351"/>
          </a:xfrm>
          <a:noFill/>
        </p:spPr>
        <p:txBody>
          <a:bodyPr>
            <a:normAutofit/>
          </a:bodyPr>
          <a:lstStyle/>
          <a:p>
            <a:pPr>
              <a:lnSpc>
                <a:spcPct val="120000"/>
              </a:lnSpc>
              <a:spcBef>
                <a:spcPct val="30000"/>
              </a:spcBef>
            </a:pPr>
            <a:r>
              <a:rPr lang="en-US" sz="3600" dirty="0">
                <a:solidFill>
                  <a:schemeClr val="tx1"/>
                </a:solidFill>
              </a:rPr>
              <a:t>Automation of the Software build process is an essential requirement for a quick and efficient release of software product and subsequent updates.</a:t>
            </a:r>
          </a:p>
          <a:p>
            <a:pPr>
              <a:lnSpc>
                <a:spcPct val="120000"/>
              </a:lnSpc>
              <a:spcBef>
                <a:spcPct val="30000"/>
              </a:spcBef>
            </a:pPr>
            <a:r>
              <a:rPr lang="en-US" sz="3600" dirty="0"/>
              <a:t>For modern business software products the Build -&gt; Test -&gt; Release cycle needs to be fast, frequent and error-free.</a:t>
            </a:r>
            <a:r>
              <a:rPr lang="en-US" sz="3600" dirty="0">
                <a:solidFill>
                  <a:schemeClr val="tx1"/>
                </a:solidFill>
              </a:rPr>
              <a:t> </a:t>
            </a:r>
          </a:p>
        </p:txBody>
      </p:sp>
      <p:sp>
        <p:nvSpPr>
          <p:cNvPr id="4098" name="Slide Number Placeholder 5"/>
          <p:cNvSpPr>
            <a:spLocks noGrp="1"/>
          </p:cNvSpPr>
          <p:nvPr>
            <p:ph type="sldNum" sz="quarter" idx="12"/>
          </p:nvPr>
        </p:nvSpPr>
        <p:spPr>
          <a:noFill/>
        </p:spPr>
        <p:txBody>
          <a:bodyPr/>
          <a:lstStyle/>
          <a:p>
            <a:fld id="{9E4AD0D3-461A-4A25-BE93-1B6ABF620207}" type="slidenum">
              <a:rPr lang="en-US" smtClean="0"/>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0" name="Rectangle 10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CE70DF-E191-4A5C-8EBB-B00C1F076B91}"/>
              </a:ext>
            </a:extLst>
          </p:cNvPr>
          <p:cNvSpPr>
            <a:spLocks noGrp="1"/>
          </p:cNvSpPr>
          <p:nvPr>
            <p:ph type="title"/>
          </p:nvPr>
        </p:nvSpPr>
        <p:spPr>
          <a:xfrm>
            <a:off x="473202" y="502920"/>
            <a:ext cx="2564892" cy="1463040"/>
          </a:xfrm>
        </p:spPr>
        <p:txBody>
          <a:bodyPr anchor="ctr">
            <a:normAutofit/>
          </a:bodyPr>
          <a:lstStyle/>
          <a:p>
            <a:pPr>
              <a:lnSpc>
                <a:spcPct val="90000"/>
              </a:lnSpc>
            </a:pPr>
            <a:r>
              <a:rPr lang="en-US" sz="3300"/>
              <a:t>Demo: Github Action</a:t>
            </a:r>
          </a:p>
        </p:txBody>
      </p:sp>
      <p:sp>
        <p:nvSpPr>
          <p:cNvPr id="1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80309" y="1227582"/>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 name="connsiteX0" fmla="*/ 0 w 1554480"/>
              <a:gd name="connsiteY0" fmla="*/ 0 h 13716"/>
              <a:gd name="connsiteX1" fmla="*/ 502615 w 1554480"/>
              <a:gd name="connsiteY1" fmla="*/ 0 h 13716"/>
              <a:gd name="connsiteX2" fmla="*/ 974141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1816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69558" y="-27075"/>
                  <a:pt x="365297" y="14897"/>
                  <a:pt x="549250" y="0"/>
                </a:cubicBezTo>
                <a:cubicBezTo>
                  <a:pt x="762323" y="14872"/>
                  <a:pt x="864871" y="21041"/>
                  <a:pt x="1082954" y="0"/>
                </a:cubicBezTo>
                <a:cubicBezTo>
                  <a:pt x="1306037" y="9403"/>
                  <a:pt x="1371926" y="14821"/>
                  <a:pt x="1554480" y="0"/>
                </a:cubicBezTo>
                <a:cubicBezTo>
                  <a:pt x="1554010" y="4793"/>
                  <a:pt x="1554680" y="10394"/>
                  <a:pt x="1554480" y="13716"/>
                </a:cubicBezTo>
                <a:cubicBezTo>
                  <a:pt x="1328957" y="3179"/>
                  <a:pt x="1207025" y="27731"/>
                  <a:pt x="1067410" y="13716"/>
                </a:cubicBezTo>
                <a:cubicBezTo>
                  <a:pt x="897316" y="-7440"/>
                  <a:pt x="788951" y="-24962"/>
                  <a:pt x="549250" y="13716"/>
                </a:cubicBezTo>
                <a:cubicBezTo>
                  <a:pt x="300394" y="-2982"/>
                  <a:pt x="129576" y="35301"/>
                  <a:pt x="0" y="13716"/>
                </a:cubicBezTo>
                <a:cubicBezTo>
                  <a:pt x="354" y="8869"/>
                  <a:pt x="649" y="6738"/>
                  <a:pt x="0" y="0"/>
                </a:cubicBezTo>
                <a:close/>
              </a:path>
              <a:path w="1554480" h="13716" stroke="0" extrusionOk="0">
                <a:moveTo>
                  <a:pt x="0" y="0"/>
                </a:moveTo>
                <a:cubicBezTo>
                  <a:pt x="249513" y="10124"/>
                  <a:pt x="389298" y="10419"/>
                  <a:pt x="502615" y="0"/>
                </a:cubicBezTo>
                <a:cubicBezTo>
                  <a:pt x="616735" y="10147"/>
                  <a:pt x="791037" y="-19212"/>
                  <a:pt x="974141" y="0"/>
                </a:cubicBezTo>
                <a:cubicBezTo>
                  <a:pt x="1141919" y="34853"/>
                  <a:pt x="1248514" y="16971"/>
                  <a:pt x="1554480" y="0"/>
                </a:cubicBezTo>
                <a:cubicBezTo>
                  <a:pt x="1554288" y="3835"/>
                  <a:pt x="1554171" y="7531"/>
                  <a:pt x="1554480" y="13716"/>
                </a:cubicBezTo>
                <a:cubicBezTo>
                  <a:pt x="1337806" y="9080"/>
                  <a:pt x="1308467" y="19887"/>
                  <a:pt x="1067410" y="13716"/>
                </a:cubicBezTo>
                <a:cubicBezTo>
                  <a:pt x="824349" y="13143"/>
                  <a:pt x="783437" y="24151"/>
                  <a:pt x="518160" y="13716"/>
                </a:cubicBezTo>
                <a:cubicBezTo>
                  <a:pt x="271530" y="4598"/>
                  <a:pt x="132568" y="-7659"/>
                  <a:pt x="0" y="13716"/>
                </a:cubicBezTo>
                <a:cubicBezTo>
                  <a:pt x="768" y="9617"/>
                  <a:pt x="-274" y="4847"/>
                  <a:pt x="0" y="0"/>
                </a:cubicBezTo>
                <a:close/>
              </a:path>
              <a:path w="1554480" h="13716" fill="none" stroke="0" extrusionOk="0">
                <a:moveTo>
                  <a:pt x="0" y="0"/>
                </a:moveTo>
                <a:cubicBezTo>
                  <a:pt x="95687" y="-31247"/>
                  <a:pt x="331569" y="3404"/>
                  <a:pt x="549250" y="0"/>
                </a:cubicBezTo>
                <a:cubicBezTo>
                  <a:pt x="776590" y="6530"/>
                  <a:pt x="844530" y="-5109"/>
                  <a:pt x="1082954" y="0"/>
                </a:cubicBezTo>
                <a:cubicBezTo>
                  <a:pt x="1293569" y="15486"/>
                  <a:pt x="1361850" y="13824"/>
                  <a:pt x="1554480" y="0"/>
                </a:cubicBezTo>
                <a:cubicBezTo>
                  <a:pt x="1553504" y="4786"/>
                  <a:pt x="1554832" y="10912"/>
                  <a:pt x="1554480" y="13716"/>
                </a:cubicBezTo>
                <a:cubicBezTo>
                  <a:pt x="1366718" y="4861"/>
                  <a:pt x="1218290" y="26644"/>
                  <a:pt x="1067410" y="13716"/>
                </a:cubicBezTo>
                <a:cubicBezTo>
                  <a:pt x="900327" y="-8822"/>
                  <a:pt x="792178" y="6310"/>
                  <a:pt x="549250" y="13716"/>
                </a:cubicBezTo>
                <a:cubicBezTo>
                  <a:pt x="295300" y="2843"/>
                  <a:pt x="142619" y="40779"/>
                  <a:pt x="0" y="13716"/>
                </a:cubicBezTo>
                <a:cubicBezTo>
                  <a:pt x="813" y="8812"/>
                  <a:pt x="948" y="672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740FA7C-AD64-448D-8D8F-4B610136B20A}"/>
              </a:ext>
            </a:extLst>
          </p:cNvPr>
          <p:cNvSpPr>
            <a:spLocks noGrp="1"/>
          </p:cNvSpPr>
          <p:nvPr>
            <p:ph idx="1"/>
          </p:nvPr>
        </p:nvSpPr>
        <p:spPr>
          <a:xfrm>
            <a:off x="3490721" y="502920"/>
            <a:ext cx="5170932" cy="1463040"/>
          </a:xfrm>
        </p:spPr>
        <p:txBody>
          <a:bodyPr anchor="ctr">
            <a:normAutofit/>
          </a:bodyPr>
          <a:lstStyle/>
          <a:p>
            <a:r>
              <a:rPr lang="en-US" sz="1900" dirty="0"/>
              <a:t>Next, execute ‘git pull origin main’ to download the new </a:t>
            </a:r>
            <a:r>
              <a:rPr lang="en-US" sz="1900" dirty="0" err="1"/>
              <a:t>github</a:t>
            </a:r>
            <a:r>
              <a:rPr lang="en-US" sz="1900" dirty="0"/>
              <a:t> actions workflow config </a:t>
            </a:r>
            <a:r>
              <a:rPr lang="en-US" sz="1900" dirty="0" err="1"/>
              <a:t>yaml</a:t>
            </a:r>
            <a:r>
              <a:rPr lang="en-US" sz="1900" dirty="0"/>
              <a:t> file</a:t>
            </a:r>
          </a:p>
        </p:txBody>
      </p:sp>
      <p:pic>
        <p:nvPicPr>
          <p:cNvPr id="10" name="Picture 9">
            <a:extLst>
              <a:ext uri="{FF2B5EF4-FFF2-40B4-BE49-F238E27FC236}">
                <a16:creationId xmlns:a16="http://schemas.microsoft.com/office/drawing/2014/main" id="{BF091C94-882A-5659-AF08-218D16237B02}"/>
              </a:ext>
            </a:extLst>
          </p:cNvPr>
          <p:cNvPicPr>
            <a:picLocks noChangeAspect="1"/>
          </p:cNvPicPr>
          <p:nvPr/>
        </p:nvPicPr>
        <p:blipFill>
          <a:blip r:embed="rId3"/>
          <a:stretch>
            <a:fillRect/>
          </a:stretch>
        </p:blipFill>
        <p:spPr>
          <a:xfrm>
            <a:off x="918255" y="2290936"/>
            <a:ext cx="7298346" cy="3959352"/>
          </a:xfrm>
          <a:prstGeom prst="rect">
            <a:avLst/>
          </a:prstGeom>
        </p:spPr>
      </p:pic>
      <p:sp>
        <p:nvSpPr>
          <p:cNvPr id="4" name="Slide Number Placeholder 3">
            <a:extLst>
              <a:ext uri="{FF2B5EF4-FFF2-40B4-BE49-F238E27FC236}">
                <a16:creationId xmlns:a16="http://schemas.microsoft.com/office/drawing/2014/main" id="{95FE0203-A89B-4BFF-88D7-6DE50EF8FC0E}"/>
              </a:ext>
            </a:extLst>
          </p:cNvPr>
          <p:cNvSpPr>
            <a:spLocks noGrp="1"/>
          </p:cNvSpPr>
          <p:nvPr>
            <p:ph type="sldNum" sz="quarter" idx="12"/>
          </p:nvPr>
        </p:nvSpPr>
        <p:spPr>
          <a:xfrm>
            <a:off x="6457950" y="6356350"/>
            <a:ext cx="2057400" cy="365125"/>
          </a:xfrm>
        </p:spPr>
        <p:txBody>
          <a:bodyPr>
            <a:normAutofit/>
          </a:bodyPr>
          <a:lstStyle/>
          <a:p>
            <a:pPr>
              <a:spcAft>
                <a:spcPts val="600"/>
              </a:spcAft>
            </a:pPr>
            <a:fld id="{042AED99-7FB4-404E-8A97-64753DCE42EC}" type="slidenum">
              <a:rPr lang="en-US"/>
              <a:pPr>
                <a:spcAft>
                  <a:spcPts val="600"/>
                </a:spcAft>
              </a:pPr>
              <a:t>40</a:t>
            </a:fld>
            <a:endParaRPr lang="en-US"/>
          </a:p>
        </p:txBody>
      </p:sp>
    </p:spTree>
    <p:extLst>
      <p:ext uri="{BB962C8B-B14F-4D97-AF65-F5344CB8AC3E}">
        <p14:creationId xmlns:p14="http://schemas.microsoft.com/office/powerpoint/2010/main" val="29421629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7" name="Rectangle 116">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CE70DF-E191-4A5C-8EBB-B00C1F076B91}"/>
              </a:ext>
            </a:extLst>
          </p:cNvPr>
          <p:cNvSpPr>
            <a:spLocks noGrp="1"/>
          </p:cNvSpPr>
          <p:nvPr>
            <p:ph type="title"/>
          </p:nvPr>
        </p:nvSpPr>
        <p:spPr>
          <a:xfrm>
            <a:off x="473202" y="502920"/>
            <a:ext cx="2564892" cy="1463040"/>
          </a:xfrm>
        </p:spPr>
        <p:txBody>
          <a:bodyPr anchor="ctr">
            <a:normAutofit/>
          </a:bodyPr>
          <a:lstStyle/>
          <a:p>
            <a:pPr>
              <a:lnSpc>
                <a:spcPct val="90000"/>
              </a:lnSpc>
            </a:pPr>
            <a:r>
              <a:rPr lang="en-US" sz="3300"/>
              <a:t>Demo: Github Action</a:t>
            </a:r>
          </a:p>
        </p:txBody>
      </p:sp>
      <p:sp>
        <p:nvSpPr>
          <p:cNvPr id="119"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80309" y="1227582"/>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 name="connsiteX0" fmla="*/ 0 w 1554480"/>
              <a:gd name="connsiteY0" fmla="*/ 0 h 13716"/>
              <a:gd name="connsiteX1" fmla="*/ 502615 w 1554480"/>
              <a:gd name="connsiteY1" fmla="*/ 0 h 13716"/>
              <a:gd name="connsiteX2" fmla="*/ 974141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1816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69558" y="-27075"/>
                  <a:pt x="365297" y="14897"/>
                  <a:pt x="549250" y="0"/>
                </a:cubicBezTo>
                <a:cubicBezTo>
                  <a:pt x="762323" y="14872"/>
                  <a:pt x="864871" y="21041"/>
                  <a:pt x="1082954" y="0"/>
                </a:cubicBezTo>
                <a:cubicBezTo>
                  <a:pt x="1306037" y="9403"/>
                  <a:pt x="1371926" y="14821"/>
                  <a:pt x="1554480" y="0"/>
                </a:cubicBezTo>
                <a:cubicBezTo>
                  <a:pt x="1554010" y="4793"/>
                  <a:pt x="1554680" y="10394"/>
                  <a:pt x="1554480" y="13716"/>
                </a:cubicBezTo>
                <a:cubicBezTo>
                  <a:pt x="1328957" y="3179"/>
                  <a:pt x="1207025" y="27731"/>
                  <a:pt x="1067410" y="13716"/>
                </a:cubicBezTo>
                <a:cubicBezTo>
                  <a:pt x="897316" y="-7440"/>
                  <a:pt x="788951" y="-24962"/>
                  <a:pt x="549250" y="13716"/>
                </a:cubicBezTo>
                <a:cubicBezTo>
                  <a:pt x="300394" y="-2982"/>
                  <a:pt x="129576" y="35301"/>
                  <a:pt x="0" y="13716"/>
                </a:cubicBezTo>
                <a:cubicBezTo>
                  <a:pt x="354" y="8869"/>
                  <a:pt x="649" y="6738"/>
                  <a:pt x="0" y="0"/>
                </a:cubicBezTo>
                <a:close/>
              </a:path>
              <a:path w="1554480" h="13716" stroke="0" extrusionOk="0">
                <a:moveTo>
                  <a:pt x="0" y="0"/>
                </a:moveTo>
                <a:cubicBezTo>
                  <a:pt x="249513" y="10124"/>
                  <a:pt x="389298" y="10419"/>
                  <a:pt x="502615" y="0"/>
                </a:cubicBezTo>
                <a:cubicBezTo>
                  <a:pt x="616735" y="10147"/>
                  <a:pt x="791037" y="-19212"/>
                  <a:pt x="974141" y="0"/>
                </a:cubicBezTo>
                <a:cubicBezTo>
                  <a:pt x="1141919" y="34853"/>
                  <a:pt x="1248514" y="16971"/>
                  <a:pt x="1554480" y="0"/>
                </a:cubicBezTo>
                <a:cubicBezTo>
                  <a:pt x="1554288" y="3835"/>
                  <a:pt x="1554171" y="7531"/>
                  <a:pt x="1554480" y="13716"/>
                </a:cubicBezTo>
                <a:cubicBezTo>
                  <a:pt x="1337806" y="9080"/>
                  <a:pt x="1308467" y="19887"/>
                  <a:pt x="1067410" y="13716"/>
                </a:cubicBezTo>
                <a:cubicBezTo>
                  <a:pt x="824349" y="13143"/>
                  <a:pt x="783437" y="24151"/>
                  <a:pt x="518160" y="13716"/>
                </a:cubicBezTo>
                <a:cubicBezTo>
                  <a:pt x="271530" y="4598"/>
                  <a:pt x="132568" y="-7659"/>
                  <a:pt x="0" y="13716"/>
                </a:cubicBezTo>
                <a:cubicBezTo>
                  <a:pt x="768" y="9617"/>
                  <a:pt x="-274" y="4847"/>
                  <a:pt x="0" y="0"/>
                </a:cubicBezTo>
                <a:close/>
              </a:path>
              <a:path w="1554480" h="13716" fill="none" stroke="0" extrusionOk="0">
                <a:moveTo>
                  <a:pt x="0" y="0"/>
                </a:moveTo>
                <a:cubicBezTo>
                  <a:pt x="95687" y="-31247"/>
                  <a:pt x="331569" y="3404"/>
                  <a:pt x="549250" y="0"/>
                </a:cubicBezTo>
                <a:cubicBezTo>
                  <a:pt x="776590" y="6530"/>
                  <a:pt x="844530" y="-5109"/>
                  <a:pt x="1082954" y="0"/>
                </a:cubicBezTo>
                <a:cubicBezTo>
                  <a:pt x="1293569" y="15486"/>
                  <a:pt x="1361850" y="13824"/>
                  <a:pt x="1554480" y="0"/>
                </a:cubicBezTo>
                <a:cubicBezTo>
                  <a:pt x="1553504" y="4786"/>
                  <a:pt x="1554832" y="10912"/>
                  <a:pt x="1554480" y="13716"/>
                </a:cubicBezTo>
                <a:cubicBezTo>
                  <a:pt x="1366718" y="4861"/>
                  <a:pt x="1218290" y="26644"/>
                  <a:pt x="1067410" y="13716"/>
                </a:cubicBezTo>
                <a:cubicBezTo>
                  <a:pt x="900327" y="-8822"/>
                  <a:pt x="792178" y="6310"/>
                  <a:pt x="549250" y="13716"/>
                </a:cubicBezTo>
                <a:cubicBezTo>
                  <a:pt x="295300" y="2843"/>
                  <a:pt x="142619" y="40779"/>
                  <a:pt x="0" y="13716"/>
                </a:cubicBezTo>
                <a:cubicBezTo>
                  <a:pt x="813" y="8812"/>
                  <a:pt x="948" y="672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740FA7C-AD64-448D-8D8F-4B610136B20A}"/>
              </a:ext>
            </a:extLst>
          </p:cNvPr>
          <p:cNvSpPr>
            <a:spLocks noGrp="1"/>
          </p:cNvSpPr>
          <p:nvPr>
            <p:ph idx="1"/>
          </p:nvPr>
        </p:nvSpPr>
        <p:spPr>
          <a:xfrm>
            <a:off x="3490721" y="502920"/>
            <a:ext cx="5170932" cy="1463040"/>
          </a:xfrm>
        </p:spPr>
        <p:txBody>
          <a:bodyPr anchor="ctr">
            <a:normAutofit/>
          </a:bodyPr>
          <a:lstStyle/>
          <a:p>
            <a:r>
              <a:rPr lang="en-US" sz="1900" dirty="0"/>
              <a:t>Check the Github Actions tab and see that the workflow executes successfully, having been triggered by the commit/push made.</a:t>
            </a:r>
          </a:p>
        </p:txBody>
      </p:sp>
      <p:pic>
        <p:nvPicPr>
          <p:cNvPr id="6" name="Picture 5">
            <a:extLst>
              <a:ext uri="{FF2B5EF4-FFF2-40B4-BE49-F238E27FC236}">
                <a16:creationId xmlns:a16="http://schemas.microsoft.com/office/drawing/2014/main" id="{4795BE8A-8D95-71DB-64E4-69D2399E459D}"/>
              </a:ext>
            </a:extLst>
          </p:cNvPr>
          <p:cNvPicPr>
            <a:picLocks noChangeAspect="1"/>
          </p:cNvPicPr>
          <p:nvPr/>
        </p:nvPicPr>
        <p:blipFill>
          <a:blip r:embed="rId3"/>
          <a:stretch>
            <a:fillRect/>
          </a:stretch>
        </p:blipFill>
        <p:spPr>
          <a:xfrm>
            <a:off x="918255" y="2290936"/>
            <a:ext cx="7298346" cy="3959352"/>
          </a:xfrm>
          <a:prstGeom prst="rect">
            <a:avLst/>
          </a:prstGeom>
        </p:spPr>
      </p:pic>
      <p:sp>
        <p:nvSpPr>
          <p:cNvPr id="4" name="Slide Number Placeholder 3">
            <a:extLst>
              <a:ext uri="{FF2B5EF4-FFF2-40B4-BE49-F238E27FC236}">
                <a16:creationId xmlns:a16="http://schemas.microsoft.com/office/drawing/2014/main" id="{95FE0203-A89B-4BFF-88D7-6DE50EF8FC0E}"/>
              </a:ext>
            </a:extLst>
          </p:cNvPr>
          <p:cNvSpPr>
            <a:spLocks noGrp="1"/>
          </p:cNvSpPr>
          <p:nvPr>
            <p:ph type="sldNum" sz="quarter" idx="12"/>
          </p:nvPr>
        </p:nvSpPr>
        <p:spPr>
          <a:xfrm>
            <a:off x="6457950" y="6356350"/>
            <a:ext cx="2057400" cy="365125"/>
          </a:xfrm>
        </p:spPr>
        <p:txBody>
          <a:bodyPr>
            <a:normAutofit/>
          </a:bodyPr>
          <a:lstStyle/>
          <a:p>
            <a:pPr>
              <a:spcAft>
                <a:spcPts val="600"/>
              </a:spcAft>
            </a:pPr>
            <a:fld id="{042AED99-7FB4-404E-8A97-64753DCE42EC}" type="slidenum">
              <a:rPr lang="en-US"/>
              <a:pPr>
                <a:spcAft>
                  <a:spcPts val="600"/>
                </a:spcAft>
              </a:pPr>
              <a:t>41</a:t>
            </a:fld>
            <a:endParaRPr lang="en-US"/>
          </a:p>
        </p:txBody>
      </p:sp>
    </p:spTree>
    <p:extLst>
      <p:ext uri="{BB962C8B-B14F-4D97-AF65-F5344CB8AC3E}">
        <p14:creationId xmlns:p14="http://schemas.microsoft.com/office/powerpoint/2010/main" val="4008864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4" name="Rectangle 123">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CE70DF-E191-4A5C-8EBB-B00C1F076B91}"/>
              </a:ext>
            </a:extLst>
          </p:cNvPr>
          <p:cNvSpPr>
            <a:spLocks noGrp="1"/>
          </p:cNvSpPr>
          <p:nvPr>
            <p:ph type="title"/>
          </p:nvPr>
        </p:nvSpPr>
        <p:spPr>
          <a:xfrm>
            <a:off x="473202" y="502920"/>
            <a:ext cx="2564892" cy="1463040"/>
          </a:xfrm>
        </p:spPr>
        <p:txBody>
          <a:bodyPr anchor="ctr">
            <a:normAutofit/>
          </a:bodyPr>
          <a:lstStyle/>
          <a:p>
            <a:pPr>
              <a:lnSpc>
                <a:spcPct val="90000"/>
              </a:lnSpc>
            </a:pPr>
            <a:r>
              <a:rPr lang="en-US" sz="3300"/>
              <a:t>Demo: Github Action</a:t>
            </a:r>
          </a:p>
        </p:txBody>
      </p:sp>
      <p:sp>
        <p:nvSpPr>
          <p:cNvPr id="126"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80309" y="1227582"/>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 name="connsiteX0" fmla="*/ 0 w 1554480"/>
              <a:gd name="connsiteY0" fmla="*/ 0 h 13716"/>
              <a:gd name="connsiteX1" fmla="*/ 502615 w 1554480"/>
              <a:gd name="connsiteY1" fmla="*/ 0 h 13716"/>
              <a:gd name="connsiteX2" fmla="*/ 974141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1816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69558" y="-27075"/>
                  <a:pt x="365297" y="14897"/>
                  <a:pt x="549250" y="0"/>
                </a:cubicBezTo>
                <a:cubicBezTo>
                  <a:pt x="762323" y="14872"/>
                  <a:pt x="864871" y="21041"/>
                  <a:pt x="1082954" y="0"/>
                </a:cubicBezTo>
                <a:cubicBezTo>
                  <a:pt x="1306037" y="9403"/>
                  <a:pt x="1371926" y="14821"/>
                  <a:pt x="1554480" y="0"/>
                </a:cubicBezTo>
                <a:cubicBezTo>
                  <a:pt x="1554010" y="4793"/>
                  <a:pt x="1554680" y="10394"/>
                  <a:pt x="1554480" y="13716"/>
                </a:cubicBezTo>
                <a:cubicBezTo>
                  <a:pt x="1328957" y="3179"/>
                  <a:pt x="1207025" y="27731"/>
                  <a:pt x="1067410" y="13716"/>
                </a:cubicBezTo>
                <a:cubicBezTo>
                  <a:pt x="897316" y="-7440"/>
                  <a:pt x="788951" y="-24962"/>
                  <a:pt x="549250" y="13716"/>
                </a:cubicBezTo>
                <a:cubicBezTo>
                  <a:pt x="300394" y="-2982"/>
                  <a:pt x="129576" y="35301"/>
                  <a:pt x="0" y="13716"/>
                </a:cubicBezTo>
                <a:cubicBezTo>
                  <a:pt x="354" y="8869"/>
                  <a:pt x="649" y="6738"/>
                  <a:pt x="0" y="0"/>
                </a:cubicBezTo>
                <a:close/>
              </a:path>
              <a:path w="1554480" h="13716" stroke="0" extrusionOk="0">
                <a:moveTo>
                  <a:pt x="0" y="0"/>
                </a:moveTo>
                <a:cubicBezTo>
                  <a:pt x="249513" y="10124"/>
                  <a:pt x="389298" y="10419"/>
                  <a:pt x="502615" y="0"/>
                </a:cubicBezTo>
                <a:cubicBezTo>
                  <a:pt x="616735" y="10147"/>
                  <a:pt x="791037" y="-19212"/>
                  <a:pt x="974141" y="0"/>
                </a:cubicBezTo>
                <a:cubicBezTo>
                  <a:pt x="1141919" y="34853"/>
                  <a:pt x="1248514" y="16971"/>
                  <a:pt x="1554480" y="0"/>
                </a:cubicBezTo>
                <a:cubicBezTo>
                  <a:pt x="1554288" y="3835"/>
                  <a:pt x="1554171" y="7531"/>
                  <a:pt x="1554480" y="13716"/>
                </a:cubicBezTo>
                <a:cubicBezTo>
                  <a:pt x="1337806" y="9080"/>
                  <a:pt x="1308467" y="19887"/>
                  <a:pt x="1067410" y="13716"/>
                </a:cubicBezTo>
                <a:cubicBezTo>
                  <a:pt x="824349" y="13143"/>
                  <a:pt x="783437" y="24151"/>
                  <a:pt x="518160" y="13716"/>
                </a:cubicBezTo>
                <a:cubicBezTo>
                  <a:pt x="271530" y="4598"/>
                  <a:pt x="132568" y="-7659"/>
                  <a:pt x="0" y="13716"/>
                </a:cubicBezTo>
                <a:cubicBezTo>
                  <a:pt x="768" y="9617"/>
                  <a:pt x="-274" y="4847"/>
                  <a:pt x="0" y="0"/>
                </a:cubicBezTo>
                <a:close/>
              </a:path>
              <a:path w="1554480" h="13716" fill="none" stroke="0" extrusionOk="0">
                <a:moveTo>
                  <a:pt x="0" y="0"/>
                </a:moveTo>
                <a:cubicBezTo>
                  <a:pt x="95687" y="-31247"/>
                  <a:pt x="331569" y="3404"/>
                  <a:pt x="549250" y="0"/>
                </a:cubicBezTo>
                <a:cubicBezTo>
                  <a:pt x="776590" y="6530"/>
                  <a:pt x="844530" y="-5109"/>
                  <a:pt x="1082954" y="0"/>
                </a:cubicBezTo>
                <a:cubicBezTo>
                  <a:pt x="1293569" y="15486"/>
                  <a:pt x="1361850" y="13824"/>
                  <a:pt x="1554480" y="0"/>
                </a:cubicBezTo>
                <a:cubicBezTo>
                  <a:pt x="1553504" y="4786"/>
                  <a:pt x="1554832" y="10912"/>
                  <a:pt x="1554480" y="13716"/>
                </a:cubicBezTo>
                <a:cubicBezTo>
                  <a:pt x="1366718" y="4861"/>
                  <a:pt x="1218290" y="26644"/>
                  <a:pt x="1067410" y="13716"/>
                </a:cubicBezTo>
                <a:cubicBezTo>
                  <a:pt x="900327" y="-8822"/>
                  <a:pt x="792178" y="6310"/>
                  <a:pt x="549250" y="13716"/>
                </a:cubicBezTo>
                <a:cubicBezTo>
                  <a:pt x="295300" y="2843"/>
                  <a:pt x="142619" y="40779"/>
                  <a:pt x="0" y="13716"/>
                </a:cubicBezTo>
                <a:cubicBezTo>
                  <a:pt x="813" y="8812"/>
                  <a:pt x="948" y="672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740FA7C-AD64-448D-8D8F-4B610136B20A}"/>
              </a:ext>
            </a:extLst>
          </p:cNvPr>
          <p:cNvSpPr>
            <a:spLocks noGrp="1"/>
          </p:cNvSpPr>
          <p:nvPr>
            <p:ph idx="1"/>
          </p:nvPr>
        </p:nvSpPr>
        <p:spPr>
          <a:xfrm>
            <a:off x="3490721" y="502920"/>
            <a:ext cx="5170932" cy="1463040"/>
          </a:xfrm>
        </p:spPr>
        <p:txBody>
          <a:bodyPr anchor="ctr">
            <a:normAutofit/>
          </a:bodyPr>
          <a:lstStyle/>
          <a:p>
            <a:r>
              <a:rPr lang="en-US" sz="1900" dirty="0"/>
              <a:t>Check the Github Actions tab and see that the workflow executes successfully, having been triggered by the commit/push made.</a:t>
            </a:r>
          </a:p>
        </p:txBody>
      </p:sp>
      <p:pic>
        <p:nvPicPr>
          <p:cNvPr id="7" name="Picture 6">
            <a:extLst>
              <a:ext uri="{FF2B5EF4-FFF2-40B4-BE49-F238E27FC236}">
                <a16:creationId xmlns:a16="http://schemas.microsoft.com/office/drawing/2014/main" id="{1F5FEAAC-3455-6D0D-1C58-D07AAA4A9156}"/>
              </a:ext>
            </a:extLst>
          </p:cNvPr>
          <p:cNvPicPr>
            <a:picLocks noChangeAspect="1"/>
          </p:cNvPicPr>
          <p:nvPr/>
        </p:nvPicPr>
        <p:blipFill>
          <a:blip r:embed="rId3"/>
          <a:stretch>
            <a:fillRect/>
          </a:stretch>
        </p:blipFill>
        <p:spPr>
          <a:xfrm>
            <a:off x="918255" y="2290936"/>
            <a:ext cx="7298346" cy="3959352"/>
          </a:xfrm>
          <a:prstGeom prst="rect">
            <a:avLst/>
          </a:prstGeom>
        </p:spPr>
      </p:pic>
      <p:sp>
        <p:nvSpPr>
          <p:cNvPr id="4" name="Slide Number Placeholder 3">
            <a:extLst>
              <a:ext uri="{FF2B5EF4-FFF2-40B4-BE49-F238E27FC236}">
                <a16:creationId xmlns:a16="http://schemas.microsoft.com/office/drawing/2014/main" id="{95FE0203-A89B-4BFF-88D7-6DE50EF8FC0E}"/>
              </a:ext>
            </a:extLst>
          </p:cNvPr>
          <p:cNvSpPr>
            <a:spLocks noGrp="1"/>
          </p:cNvSpPr>
          <p:nvPr>
            <p:ph type="sldNum" sz="quarter" idx="12"/>
          </p:nvPr>
        </p:nvSpPr>
        <p:spPr>
          <a:xfrm>
            <a:off x="6457950" y="6356350"/>
            <a:ext cx="2057400" cy="365125"/>
          </a:xfrm>
        </p:spPr>
        <p:txBody>
          <a:bodyPr>
            <a:normAutofit/>
          </a:bodyPr>
          <a:lstStyle/>
          <a:p>
            <a:pPr>
              <a:spcAft>
                <a:spcPts val="600"/>
              </a:spcAft>
            </a:pPr>
            <a:fld id="{042AED99-7FB4-404E-8A97-64753DCE42EC}" type="slidenum">
              <a:rPr lang="en-US"/>
              <a:pPr>
                <a:spcAft>
                  <a:spcPts val="600"/>
                </a:spcAft>
              </a:pPr>
              <a:t>42</a:t>
            </a:fld>
            <a:endParaRPr lang="en-US"/>
          </a:p>
        </p:txBody>
      </p:sp>
    </p:spTree>
    <p:extLst>
      <p:ext uri="{BB962C8B-B14F-4D97-AF65-F5344CB8AC3E}">
        <p14:creationId xmlns:p14="http://schemas.microsoft.com/office/powerpoint/2010/main" val="1001359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1" name="Rectangle 13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CE70DF-E191-4A5C-8EBB-B00C1F076B91}"/>
              </a:ext>
            </a:extLst>
          </p:cNvPr>
          <p:cNvSpPr>
            <a:spLocks noGrp="1"/>
          </p:cNvSpPr>
          <p:nvPr>
            <p:ph type="title"/>
          </p:nvPr>
        </p:nvSpPr>
        <p:spPr>
          <a:xfrm>
            <a:off x="473202" y="502920"/>
            <a:ext cx="2564892" cy="1463040"/>
          </a:xfrm>
        </p:spPr>
        <p:txBody>
          <a:bodyPr anchor="ctr">
            <a:normAutofit/>
          </a:bodyPr>
          <a:lstStyle/>
          <a:p>
            <a:pPr>
              <a:lnSpc>
                <a:spcPct val="90000"/>
              </a:lnSpc>
            </a:pPr>
            <a:r>
              <a:rPr lang="en-US" sz="3300"/>
              <a:t>Demo: Github Action</a:t>
            </a:r>
          </a:p>
        </p:txBody>
      </p:sp>
      <p:sp>
        <p:nvSpPr>
          <p:cNvPr id="13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80309" y="1227582"/>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 name="connsiteX0" fmla="*/ 0 w 1554480"/>
              <a:gd name="connsiteY0" fmla="*/ 0 h 13716"/>
              <a:gd name="connsiteX1" fmla="*/ 502615 w 1554480"/>
              <a:gd name="connsiteY1" fmla="*/ 0 h 13716"/>
              <a:gd name="connsiteX2" fmla="*/ 974141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1816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69558" y="-27075"/>
                  <a:pt x="365297" y="14897"/>
                  <a:pt x="549250" y="0"/>
                </a:cubicBezTo>
                <a:cubicBezTo>
                  <a:pt x="762323" y="14872"/>
                  <a:pt x="864871" y="21041"/>
                  <a:pt x="1082954" y="0"/>
                </a:cubicBezTo>
                <a:cubicBezTo>
                  <a:pt x="1306037" y="9403"/>
                  <a:pt x="1371926" y="14821"/>
                  <a:pt x="1554480" y="0"/>
                </a:cubicBezTo>
                <a:cubicBezTo>
                  <a:pt x="1554010" y="4793"/>
                  <a:pt x="1554680" y="10394"/>
                  <a:pt x="1554480" y="13716"/>
                </a:cubicBezTo>
                <a:cubicBezTo>
                  <a:pt x="1328957" y="3179"/>
                  <a:pt x="1207025" y="27731"/>
                  <a:pt x="1067410" y="13716"/>
                </a:cubicBezTo>
                <a:cubicBezTo>
                  <a:pt x="897316" y="-7440"/>
                  <a:pt x="788951" y="-24962"/>
                  <a:pt x="549250" y="13716"/>
                </a:cubicBezTo>
                <a:cubicBezTo>
                  <a:pt x="300394" y="-2982"/>
                  <a:pt x="129576" y="35301"/>
                  <a:pt x="0" y="13716"/>
                </a:cubicBezTo>
                <a:cubicBezTo>
                  <a:pt x="354" y="8869"/>
                  <a:pt x="649" y="6738"/>
                  <a:pt x="0" y="0"/>
                </a:cubicBezTo>
                <a:close/>
              </a:path>
              <a:path w="1554480" h="13716" stroke="0" extrusionOk="0">
                <a:moveTo>
                  <a:pt x="0" y="0"/>
                </a:moveTo>
                <a:cubicBezTo>
                  <a:pt x="249513" y="10124"/>
                  <a:pt x="389298" y="10419"/>
                  <a:pt x="502615" y="0"/>
                </a:cubicBezTo>
                <a:cubicBezTo>
                  <a:pt x="616735" y="10147"/>
                  <a:pt x="791037" y="-19212"/>
                  <a:pt x="974141" y="0"/>
                </a:cubicBezTo>
                <a:cubicBezTo>
                  <a:pt x="1141919" y="34853"/>
                  <a:pt x="1248514" y="16971"/>
                  <a:pt x="1554480" y="0"/>
                </a:cubicBezTo>
                <a:cubicBezTo>
                  <a:pt x="1554288" y="3835"/>
                  <a:pt x="1554171" y="7531"/>
                  <a:pt x="1554480" y="13716"/>
                </a:cubicBezTo>
                <a:cubicBezTo>
                  <a:pt x="1337806" y="9080"/>
                  <a:pt x="1308467" y="19887"/>
                  <a:pt x="1067410" y="13716"/>
                </a:cubicBezTo>
                <a:cubicBezTo>
                  <a:pt x="824349" y="13143"/>
                  <a:pt x="783437" y="24151"/>
                  <a:pt x="518160" y="13716"/>
                </a:cubicBezTo>
                <a:cubicBezTo>
                  <a:pt x="271530" y="4598"/>
                  <a:pt x="132568" y="-7659"/>
                  <a:pt x="0" y="13716"/>
                </a:cubicBezTo>
                <a:cubicBezTo>
                  <a:pt x="768" y="9617"/>
                  <a:pt x="-274" y="4847"/>
                  <a:pt x="0" y="0"/>
                </a:cubicBezTo>
                <a:close/>
              </a:path>
              <a:path w="1554480" h="13716" fill="none" stroke="0" extrusionOk="0">
                <a:moveTo>
                  <a:pt x="0" y="0"/>
                </a:moveTo>
                <a:cubicBezTo>
                  <a:pt x="95687" y="-31247"/>
                  <a:pt x="331569" y="3404"/>
                  <a:pt x="549250" y="0"/>
                </a:cubicBezTo>
                <a:cubicBezTo>
                  <a:pt x="776590" y="6530"/>
                  <a:pt x="844530" y="-5109"/>
                  <a:pt x="1082954" y="0"/>
                </a:cubicBezTo>
                <a:cubicBezTo>
                  <a:pt x="1293569" y="15486"/>
                  <a:pt x="1361850" y="13824"/>
                  <a:pt x="1554480" y="0"/>
                </a:cubicBezTo>
                <a:cubicBezTo>
                  <a:pt x="1553504" y="4786"/>
                  <a:pt x="1554832" y="10912"/>
                  <a:pt x="1554480" y="13716"/>
                </a:cubicBezTo>
                <a:cubicBezTo>
                  <a:pt x="1366718" y="4861"/>
                  <a:pt x="1218290" y="26644"/>
                  <a:pt x="1067410" y="13716"/>
                </a:cubicBezTo>
                <a:cubicBezTo>
                  <a:pt x="900327" y="-8822"/>
                  <a:pt x="792178" y="6310"/>
                  <a:pt x="549250" y="13716"/>
                </a:cubicBezTo>
                <a:cubicBezTo>
                  <a:pt x="295300" y="2843"/>
                  <a:pt x="142619" y="40779"/>
                  <a:pt x="0" y="13716"/>
                </a:cubicBezTo>
                <a:cubicBezTo>
                  <a:pt x="813" y="8812"/>
                  <a:pt x="948" y="672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740FA7C-AD64-448D-8D8F-4B610136B20A}"/>
              </a:ext>
            </a:extLst>
          </p:cNvPr>
          <p:cNvSpPr>
            <a:spLocks noGrp="1"/>
          </p:cNvSpPr>
          <p:nvPr>
            <p:ph idx="1"/>
          </p:nvPr>
        </p:nvSpPr>
        <p:spPr>
          <a:xfrm>
            <a:off x="3490721" y="502920"/>
            <a:ext cx="5170932" cy="1463040"/>
          </a:xfrm>
        </p:spPr>
        <p:txBody>
          <a:bodyPr anchor="ctr">
            <a:normAutofit/>
          </a:bodyPr>
          <a:lstStyle/>
          <a:p>
            <a:r>
              <a:rPr lang="en-US" sz="1900" dirty="0"/>
              <a:t>Check the Github Actions tab and see that the workflow executes successfully, having been triggered by the commit/push made.</a:t>
            </a:r>
          </a:p>
          <a:p>
            <a:r>
              <a:rPr lang="en-US" sz="1900" dirty="0"/>
              <a:t>View the execution log</a:t>
            </a:r>
          </a:p>
        </p:txBody>
      </p:sp>
      <p:pic>
        <p:nvPicPr>
          <p:cNvPr id="6" name="Picture 5">
            <a:extLst>
              <a:ext uri="{FF2B5EF4-FFF2-40B4-BE49-F238E27FC236}">
                <a16:creationId xmlns:a16="http://schemas.microsoft.com/office/drawing/2014/main" id="{853A3E1C-7075-D94B-126D-BB345C3937AF}"/>
              </a:ext>
            </a:extLst>
          </p:cNvPr>
          <p:cNvPicPr>
            <a:picLocks noChangeAspect="1"/>
          </p:cNvPicPr>
          <p:nvPr/>
        </p:nvPicPr>
        <p:blipFill>
          <a:blip r:embed="rId3"/>
          <a:stretch>
            <a:fillRect/>
          </a:stretch>
        </p:blipFill>
        <p:spPr>
          <a:xfrm>
            <a:off x="918255" y="2290936"/>
            <a:ext cx="7298346" cy="3959352"/>
          </a:xfrm>
          <a:prstGeom prst="rect">
            <a:avLst/>
          </a:prstGeom>
        </p:spPr>
      </p:pic>
      <p:sp>
        <p:nvSpPr>
          <p:cNvPr id="4" name="Slide Number Placeholder 3">
            <a:extLst>
              <a:ext uri="{FF2B5EF4-FFF2-40B4-BE49-F238E27FC236}">
                <a16:creationId xmlns:a16="http://schemas.microsoft.com/office/drawing/2014/main" id="{95FE0203-A89B-4BFF-88D7-6DE50EF8FC0E}"/>
              </a:ext>
            </a:extLst>
          </p:cNvPr>
          <p:cNvSpPr>
            <a:spLocks noGrp="1"/>
          </p:cNvSpPr>
          <p:nvPr>
            <p:ph type="sldNum" sz="quarter" idx="12"/>
          </p:nvPr>
        </p:nvSpPr>
        <p:spPr>
          <a:xfrm>
            <a:off x="6457950" y="6356350"/>
            <a:ext cx="2057400" cy="365125"/>
          </a:xfrm>
        </p:spPr>
        <p:txBody>
          <a:bodyPr>
            <a:normAutofit/>
          </a:bodyPr>
          <a:lstStyle/>
          <a:p>
            <a:pPr>
              <a:spcAft>
                <a:spcPts val="600"/>
              </a:spcAft>
            </a:pPr>
            <a:fld id="{042AED99-7FB4-404E-8A97-64753DCE42EC}" type="slidenum">
              <a:rPr lang="en-US"/>
              <a:pPr>
                <a:spcAft>
                  <a:spcPts val="600"/>
                </a:spcAft>
              </a:pPr>
              <a:t>43</a:t>
            </a:fld>
            <a:endParaRPr lang="en-US"/>
          </a:p>
        </p:txBody>
      </p:sp>
    </p:spTree>
    <p:extLst>
      <p:ext uri="{BB962C8B-B14F-4D97-AF65-F5344CB8AC3E}">
        <p14:creationId xmlns:p14="http://schemas.microsoft.com/office/powerpoint/2010/main" val="29327191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712" name="Rectangle 8"/>
          <p:cNvSpPr>
            <a:spLocks noGrp="1" noChangeArrowheads="1"/>
          </p:cNvSpPr>
          <p:nvPr>
            <p:ph type="ctrTitle"/>
          </p:nvPr>
        </p:nvSpPr>
        <p:spPr>
          <a:xfrm>
            <a:off x="566927" y="3340411"/>
            <a:ext cx="7980565" cy="1231589"/>
          </a:xfrm>
        </p:spPr>
        <p:txBody>
          <a:bodyPr anchor="b">
            <a:noAutofit/>
          </a:bodyPr>
          <a:lstStyle/>
          <a:p>
            <a:pPr>
              <a:lnSpc>
                <a:spcPct val="90000"/>
              </a:lnSpc>
            </a:pPr>
            <a:r>
              <a:rPr lang="en-US" sz="4000" b="1" dirty="0">
                <a:solidFill>
                  <a:schemeClr val="tx2"/>
                </a:solidFill>
                <a:effectLst/>
                <a:latin typeface="Arial" pitchFamily="34" charset="0"/>
                <a:cs typeface="Arial" pitchFamily="34" charset="0"/>
              </a:rPr>
              <a:t>CS48</a:t>
            </a:r>
            <a:r>
              <a:rPr lang="en-US" sz="4000" b="1" dirty="0">
                <a:solidFill>
                  <a:schemeClr val="tx2"/>
                </a:solidFill>
                <a:latin typeface="Arial" pitchFamily="34" charset="0"/>
                <a:cs typeface="Arial" pitchFamily="34" charset="0"/>
              </a:rPr>
              <a:t>9</a:t>
            </a:r>
            <a:r>
              <a:rPr lang="en-US" sz="4000" b="1" dirty="0">
                <a:solidFill>
                  <a:schemeClr val="tx2"/>
                </a:solidFill>
                <a:effectLst/>
                <a:latin typeface="Arial" pitchFamily="34" charset="0"/>
                <a:cs typeface="Arial" pitchFamily="34" charset="0"/>
              </a:rPr>
              <a:t>:</a:t>
            </a:r>
            <a:br>
              <a:rPr lang="en-US" sz="4000" b="1" dirty="0">
                <a:solidFill>
                  <a:schemeClr val="tx2"/>
                </a:solidFill>
                <a:effectLst/>
                <a:latin typeface="Arial" pitchFamily="34" charset="0"/>
                <a:cs typeface="Arial" pitchFamily="34" charset="0"/>
              </a:rPr>
            </a:br>
            <a:r>
              <a:rPr lang="en-US" sz="4000" b="1" dirty="0">
                <a:solidFill>
                  <a:schemeClr val="tx2"/>
                </a:solidFill>
                <a:effectLst/>
                <a:latin typeface="Arial" pitchFamily="34" charset="0"/>
                <a:cs typeface="Arial" pitchFamily="34" charset="0"/>
              </a:rPr>
              <a:t>Applied Software Development</a:t>
            </a:r>
          </a:p>
        </p:txBody>
      </p:sp>
      <p:grpSp>
        <p:nvGrpSpPr>
          <p:cNvPr id="81" name="Group 80">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7257560" y="0"/>
            <a:ext cx="1886211" cy="2174333"/>
            <a:chOff x="-305" y="-4155"/>
            <a:chExt cx="2514948" cy="2174333"/>
          </a:xfrm>
        </p:grpSpPr>
        <p:sp>
          <p:nvSpPr>
            <p:cNvPr id="82" name="Freeform: Shape 81">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Shape 82">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85" name="Freeform: Shape 84">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7" name="Group 86">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228" y="4322879"/>
            <a:ext cx="2533818" cy="2535121"/>
            <a:chOff x="-305" y="-1"/>
            <a:chExt cx="3832880" cy="2876136"/>
          </a:xfrm>
        </p:grpSpPr>
        <p:sp>
          <p:nvSpPr>
            <p:cNvPr id="88" name="Freeform: Shape 87">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Shape 88">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Freeform: Shape 89">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Freeform: Shape 90">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Slide Number Placeholder 6"/>
          <p:cNvSpPr>
            <a:spLocks noGrp="1"/>
          </p:cNvSpPr>
          <p:nvPr>
            <p:ph type="sldNum" sz="quarter" idx="12"/>
          </p:nvPr>
        </p:nvSpPr>
        <p:spPr>
          <a:xfrm>
            <a:off x="6457950" y="6356350"/>
            <a:ext cx="2057400" cy="365125"/>
          </a:xfrm>
        </p:spPr>
        <p:txBody>
          <a:bodyPr>
            <a:normAutofit/>
          </a:bodyPr>
          <a:lstStyle/>
          <a:p>
            <a:pPr>
              <a:spcAft>
                <a:spcPts val="600"/>
              </a:spcAft>
            </a:pPr>
            <a:fld id="{042AED99-7FB4-404E-8A97-64753DCE42EC}" type="slidenum">
              <a:rPr lang="en-US" smtClean="0"/>
              <a:pPr>
                <a:spcAft>
                  <a:spcPts val="600"/>
                </a:spcAft>
              </a:pPr>
              <a:t>44</a:t>
            </a:fld>
            <a:endParaRPr lang="en-US"/>
          </a:p>
        </p:txBody>
      </p:sp>
    </p:spTree>
    <p:extLst>
      <p:ext uri="{BB962C8B-B14F-4D97-AF65-F5344CB8AC3E}">
        <p14:creationId xmlns:p14="http://schemas.microsoft.com/office/powerpoint/2010/main" val="2643653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E70DF-E191-4A5C-8EBB-B00C1F076B91}"/>
              </a:ext>
            </a:extLst>
          </p:cNvPr>
          <p:cNvSpPr>
            <a:spLocks noGrp="1"/>
          </p:cNvSpPr>
          <p:nvPr>
            <p:ph type="title"/>
          </p:nvPr>
        </p:nvSpPr>
        <p:spPr/>
        <p:txBody>
          <a:bodyPr>
            <a:normAutofit fontScale="90000"/>
          </a:bodyPr>
          <a:lstStyle/>
          <a:p>
            <a:r>
              <a:rPr lang="en-US" dirty="0"/>
              <a:t>DevOps Life-cycle: </a:t>
            </a:r>
            <a:br>
              <a:rPr lang="en-US" dirty="0"/>
            </a:br>
            <a:r>
              <a:rPr lang="en-US" dirty="0"/>
              <a:t>Plan -&gt; Code -&gt; Build -&gt; Test -&gt; Release</a:t>
            </a:r>
          </a:p>
        </p:txBody>
      </p:sp>
      <p:sp>
        <p:nvSpPr>
          <p:cNvPr id="4" name="Slide Number Placeholder 3">
            <a:extLst>
              <a:ext uri="{FF2B5EF4-FFF2-40B4-BE49-F238E27FC236}">
                <a16:creationId xmlns:a16="http://schemas.microsoft.com/office/drawing/2014/main" id="{95FE0203-A89B-4BFF-88D7-6DE50EF8FC0E}"/>
              </a:ext>
            </a:extLst>
          </p:cNvPr>
          <p:cNvSpPr>
            <a:spLocks noGrp="1"/>
          </p:cNvSpPr>
          <p:nvPr>
            <p:ph type="sldNum" sz="quarter" idx="12"/>
          </p:nvPr>
        </p:nvSpPr>
        <p:spPr/>
        <p:txBody>
          <a:bodyPr/>
          <a:lstStyle/>
          <a:p>
            <a:fld id="{042AED99-7FB4-404E-8A97-64753DCE42EC}" type="slidenum">
              <a:rPr lang="en-US" smtClean="0">
                <a:solidFill>
                  <a:prstClr val="black">
                    <a:tint val="75000"/>
                  </a:prstClr>
                </a:solidFill>
              </a:rPr>
              <a:pPr/>
              <a:t>5</a:t>
            </a:fld>
            <a:endParaRPr lang="en-US">
              <a:solidFill>
                <a:prstClr val="black">
                  <a:tint val="75000"/>
                </a:prstClr>
              </a:solidFill>
            </a:endParaRPr>
          </a:p>
        </p:txBody>
      </p:sp>
      <p:pic>
        <p:nvPicPr>
          <p:cNvPr id="6" name="Content Placeholder 5">
            <a:extLst>
              <a:ext uri="{FF2B5EF4-FFF2-40B4-BE49-F238E27FC236}">
                <a16:creationId xmlns:a16="http://schemas.microsoft.com/office/drawing/2014/main" id="{4D172EE1-4B4C-7464-DB8A-582F3750B3D8}"/>
              </a:ext>
            </a:extLst>
          </p:cNvPr>
          <p:cNvPicPr>
            <a:picLocks noGrp="1" noChangeAspect="1"/>
          </p:cNvPicPr>
          <p:nvPr>
            <p:ph idx="1"/>
          </p:nvPr>
        </p:nvPicPr>
        <p:blipFill>
          <a:blip r:embed="rId2"/>
          <a:stretch>
            <a:fillRect/>
          </a:stretch>
        </p:blipFill>
        <p:spPr>
          <a:xfrm>
            <a:off x="1273506" y="1523999"/>
            <a:ext cx="7184694" cy="4738648"/>
          </a:xfrm>
        </p:spPr>
      </p:pic>
    </p:spTree>
    <p:extLst>
      <p:ext uri="{BB962C8B-B14F-4D97-AF65-F5344CB8AC3E}">
        <p14:creationId xmlns:p14="http://schemas.microsoft.com/office/powerpoint/2010/main" val="2796623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E70DF-E191-4A5C-8EBB-B00C1F076B91}"/>
              </a:ext>
            </a:extLst>
          </p:cNvPr>
          <p:cNvSpPr>
            <a:spLocks noGrp="1"/>
          </p:cNvSpPr>
          <p:nvPr>
            <p:ph type="title"/>
          </p:nvPr>
        </p:nvSpPr>
        <p:spPr/>
        <p:txBody>
          <a:bodyPr>
            <a:normAutofit/>
          </a:bodyPr>
          <a:lstStyle/>
          <a:p>
            <a:r>
              <a:rPr lang="en-US" sz="4800" dirty="0"/>
              <a:t>Build Automation Tools</a:t>
            </a:r>
          </a:p>
        </p:txBody>
      </p:sp>
      <p:sp>
        <p:nvSpPr>
          <p:cNvPr id="3" name="Content Placeholder 2">
            <a:extLst>
              <a:ext uri="{FF2B5EF4-FFF2-40B4-BE49-F238E27FC236}">
                <a16:creationId xmlns:a16="http://schemas.microsoft.com/office/drawing/2014/main" id="{B740FA7C-AD64-448D-8D8F-4B610136B20A}"/>
              </a:ext>
            </a:extLst>
          </p:cNvPr>
          <p:cNvSpPr>
            <a:spLocks noGrp="1"/>
          </p:cNvSpPr>
          <p:nvPr>
            <p:ph idx="1"/>
          </p:nvPr>
        </p:nvSpPr>
        <p:spPr>
          <a:xfrm>
            <a:off x="457200" y="1600201"/>
            <a:ext cx="8229600" cy="4756150"/>
          </a:xfrm>
          <a:ln>
            <a:noFill/>
          </a:ln>
        </p:spPr>
        <p:txBody>
          <a:bodyPr>
            <a:normAutofit fontScale="85000" lnSpcReduction="20000"/>
          </a:bodyPr>
          <a:lstStyle/>
          <a:p>
            <a:r>
              <a:rPr lang="en-US" sz="4000" dirty="0"/>
              <a:t>Commonly used Software build automation tools:</a:t>
            </a:r>
          </a:p>
          <a:p>
            <a:endParaRPr lang="en-US" sz="4000" dirty="0"/>
          </a:p>
          <a:p>
            <a:pPr lvl="1"/>
            <a:r>
              <a:rPr lang="en-US" sz="3200" dirty="0"/>
              <a:t>Apache Maven</a:t>
            </a:r>
          </a:p>
          <a:p>
            <a:pPr lvl="1"/>
            <a:endParaRPr lang="en-US" sz="3200" dirty="0"/>
          </a:p>
          <a:p>
            <a:pPr lvl="1"/>
            <a:r>
              <a:rPr lang="en-US" sz="3200" dirty="0"/>
              <a:t>Gradle</a:t>
            </a:r>
          </a:p>
          <a:p>
            <a:pPr lvl="1"/>
            <a:endParaRPr lang="en-US" sz="3200" dirty="0"/>
          </a:p>
          <a:p>
            <a:pPr lvl="1"/>
            <a:r>
              <a:rPr lang="en-US" sz="3200" dirty="0" err="1"/>
              <a:t>Github</a:t>
            </a:r>
            <a:r>
              <a:rPr lang="en-US" sz="3200" dirty="0"/>
              <a:t> Action</a:t>
            </a:r>
          </a:p>
          <a:p>
            <a:pPr lvl="1"/>
            <a:endParaRPr lang="en-US" sz="3200" dirty="0"/>
          </a:p>
          <a:p>
            <a:pPr lvl="1"/>
            <a:r>
              <a:rPr lang="en-US" sz="3200" dirty="0"/>
              <a:t>Jenkins</a:t>
            </a:r>
            <a:endParaRPr lang="en-US" dirty="0"/>
          </a:p>
        </p:txBody>
      </p:sp>
      <p:sp>
        <p:nvSpPr>
          <p:cNvPr id="4" name="Slide Number Placeholder 3">
            <a:extLst>
              <a:ext uri="{FF2B5EF4-FFF2-40B4-BE49-F238E27FC236}">
                <a16:creationId xmlns:a16="http://schemas.microsoft.com/office/drawing/2014/main" id="{95FE0203-A89B-4BFF-88D7-6DE50EF8FC0E}"/>
              </a:ext>
            </a:extLst>
          </p:cNvPr>
          <p:cNvSpPr>
            <a:spLocks noGrp="1"/>
          </p:cNvSpPr>
          <p:nvPr>
            <p:ph type="sldNum" sz="quarter" idx="12"/>
          </p:nvPr>
        </p:nvSpPr>
        <p:spPr/>
        <p:txBody>
          <a:bodyPr/>
          <a:lstStyle/>
          <a:p>
            <a:fld id="{042AED99-7FB4-404E-8A97-64753DCE42EC}" type="slidenum">
              <a:rPr lang="en-US" smtClean="0">
                <a:solidFill>
                  <a:prstClr val="black">
                    <a:tint val="75000"/>
                  </a:prstClr>
                </a:solidFill>
              </a:rPr>
              <a:pPr/>
              <a:t>6</a:t>
            </a:fld>
            <a:endParaRPr lang="en-US">
              <a:solidFill>
                <a:prstClr val="black">
                  <a:tint val="75000"/>
                </a:prstClr>
              </a:solidFill>
            </a:endParaRPr>
          </a:p>
        </p:txBody>
      </p:sp>
      <p:sp>
        <p:nvSpPr>
          <p:cNvPr id="5" name="Content Placeholder 2">
            <a:extLst>
              <a:ext uri="{FF2B5EF4-FFF2-40B4-BE49-F238E27FC236}">
                <a16:creationId xmlns:a16="http://schemas.microsoft.com/office/drawing/2014/main" id="{602EBD6C-7067-4126-BA03-200D8CF2565D}"/>
              </a:ext>
            </a:extLst>
          </p:cNvPr>
          <p:cNvSpPr txBox="1">
            <a:spLocks/>
          </p:cNvSpPr>
          <p:nvPr/>
        </p:nvSpPr>
        <p:spPr>
          <a:xfrm>
            <a:off x="381000" y="2728915"/>
            <a:ext cx="8229600" cy="374808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endParaRPr lang="en-US" dirty="0"/>
          </a:p>
        </p:txBody>
      </p:sp>
    </p:spTree>
    <p:extLst>
      <p:ext uri="{BB962C8B-B14F-4D97-AF65-F5344CB8AC3E}">
        <p14:creationId xmlns:p14="http://schemas.microsoft.com/office/powerpoint/2010/main" val="585851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E70DF-E191-4A5C-8EBB-B00C1F076B91}"/>
              </a:ext>
            </a:extLst>
          </p:cNvPr>
          <p:cNvSpPr>
            <a:spLocks noGrp="1"/>
          </p:cNvSpPr>
          <p:nvPr>
            <p:ph type="title"/>
          </p:nvPr>
        </p:nvSpPr>
        <p:spPr/>
        <p:txBody>
          <a:bodyPr/>
          <a:lstStyle/>
          <a:p>
            <a:r>
              <a:rPr lang="en-US" dirty="0"/>
              <a:t>Apache Maven</a:t>
            </a:r>
          </a:p>
        </p:txBody>
      </p:sp>
      <p:sp>
        <p:nvSpPr>
          <p:cNvPr id="3" name="Content Placeholder 2">
            <a:extLst>
              <a:ext uri="{FF2B5EF4-FFF2-40B4-BE49-F238E27FC236}">
                <a16:creationId xmlns:a16="http://schemas.microsoft.com/office/drawing/2014/main" id="{B740FA7C-AD64-448D-8D8F-4B610136B20A}"/>
              </a:ext>
            </a:extLst>
          </p:cNvPr>
          <p:cNvSpPr>
            <a:spLocks noGrp="1"/>
          </p:cNvSpPr>
          <p:nvPr>
            <p:ph idx="1"/>
          </p:nvPr>
        </p:nvSpPr>
        <p:spPr>
          <a:xfrm>
            <a:off x="457200" y="1600201"/>
            <a:ext cx="8229600" cy="4756150"/>
          </a:xfrm>
          <a:ln>
            <a:noFill/>
          </a:ln>
        </p:spPr>
        <p:txBody>
          <a:bodyPr>
            <a:normAutofit/>
          </a:bodyPr>
          <a:lstStyle/>
          <a:p>
            <a:r>
              <a:rPr lang="en-US" dirty="0"/>
              <a:t>Apache Maven is an open-source software build automation and dependency management tool, preeminent within the Java application development space.</a:t>
            </a:r>
          </a:p>
          <a:p>
            <a:r>
              <a:rPr lang="en-US" dirty="0"/>
              <a:t>Maven uses the concept of a Project Object Model (POM) to manage the software build operation</a:t>
            </a:r>
          </a:p>
          <a:p>
            <a:r>
              <a:rPr lang="en-US" dirty="0"/>
              <a:t>Every Maven project uses a pom.xml file which contains build configuration data</a:t>
            </a:r>
          </a:p>
        </p:txBody>
      </p:sp>
      <p:sp>
        <p:nvSpPr>
          <p:cNvPr id="4" name="Slide Number Placeholder 3">
            <a:extLst>
              <a:ext uri="{FF2B5EF4-FFF2-40B4-BE49-F238E27FC236}">
                <a16:creationId xmlns:a16="http://schemas.microsoft.com/office/drawing/2014/main" id="{95FE0203-A89B-4BFF-88D7-6DE50EF8FC0E}"/>
              </a:ext>
            </a:extLst>
          </p:cNvPr>
          <p:cNvSpPr>
            <a:spLocks noGrp="1"/>
          </p:cNvSpPr>
          <p:nvPr>
            <p:ph type="sldNum" sz="quarter" idx="12"/>
          </p:nvPr>
        </p:nvSpPr>
        <p:spPr/>
        <p:txBody>
          <a:bodyPr/>
          <a:lstStyle/>
          <a:p>
            <a:fld id="{042AED99-7FB4-404E-8A97-64753DCE42EC}" type="slidenum">
              <a:rPr lang="en-US" smtClean="0">
                <a:solidFill>
                  <a:prstClr val="black">
                    <a:tint val="75000"/>
                  </a:prstClr>
                </a:solidFill>
              </a:rPr>
              <a:pPr/>
              <a:t>7</a:t>
            </a:fld>
            <a:endParaRPr lang="en-US">
              <a:solidFill>
                <a:prstClr val="black">
                  <a:tint val="75000"/>
                </a:prstClr>
              </a:solidFill>
            </a:endParaRPr>
          </a:p>
        </p:txBody>
      </p:sp>
      <p:sp>
        <p:nvSpPr>
          <p:cNvPr id="5" name="Content Placeholder 2">
            <a:extLst>
              <a:ext uri="{FF2B5EF4-FFF2-40B4-BE49-F238E27FC236}">
                <a16:creationId xmlns:a16="http://schemas.microsoft.com/office/drawing/2014/main" id="{602EBD6C-7067-4126-BA03-200D8CF2565D}"/>
              </a:ext>
            </a:extLst>
          </p:cNvPr>
          <p:cNvSpPr txBox="1">
            <a:spLocks/>
          </p:cNvSpPr>
          <p:nvPr/>
        </p:nvSpPr>
        <p:spPr>
          <a:xfrm>
            <a:off x="381000" y="2728915"/>
            <a:ext cx="8229600" cy="374808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endParaRPr lang="en-US" dirty="0"/>
          </a:p>
        </p:txBody>
      </p:sp>
    </p:spTree>
    <p:extLst>
      <p:ext uri="{BB962C8B-B14F-4D97-AF65-F5344CB8AC3E}">
        <p14:creationId xmlns:p14="http://schemas.microsoft.com/office/powerpoint/2010/main" val="1772389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E70DF-E191-4A5C-8EBB-B00C1F076B91}"/>
              </a:ext>
            </a:extLst>
          </p:cNvPr>
          <p:cNvSpPr>
            <a:spLocks noGrp="1"/>
          </p:cNvSpPr>
          <p:nvPr>
            <p:ph type="title"/>
          </p:nvPr>
        </p:nvSpPr>
        <p:spPr/>
        <p:txBody>
          <a:bodyPr/>
          <a:lstStyle/>
          <a:p>
            <a:r>
              <a:rPr lang="en-US" dirty="0"/>
              <a:t>Demo: Apache Maven</a:t>
            </a:r>
          </a:p>
        </p:txBody>
      </p:sp>
      <p:sp>
        <p:nvSpPr>
          <p:cNvPr id="3" name="Content Placeholder 2">
            <a:extLst>
              <a:ext uri="{FF2B5EF4-FFF2-40B4-BE49-F238E27FC236}">
                <a16:creationId xmlns:a16="http://schemas.microsoft.com/office/drawing/2014/main" id="{B740FA7C-AD64-448D-8D8F-4B610136B20A}"/>
              </a:ext>
            </a:extLst>
          </p:cNvPr>
          <p:cNvSpPr>
            <a:spLocks noGrp="1"/>
          </p:cNvSpPr>
          <p:nvPr>
            <p:ph idx="1"/>
          </p:nvPr>
        </p:nvSpPr>
        <p:spPr>
          <a:xfrm>
            <a:off x="457200" y="1219200"/>
            <a:ext cx="8229600" cy="5137151"/>
          </a:xfrm>
          <a:ln>
            <a:noFill/>
          </a:ln>
        </p:spPr>
        <p:txBody>
          <a:bodyPr>
            <a:normAutofit/>
          </a:bodyPr>
          <a:lstStyle/>
          <a:p>
            <a:r>
              <a:rPr lang="en-US" dirty="0"/>
              <a:t>Maven requires the JDK installed</a:t>
            </a:r>
          </a:p>
          <a:p>
            <a:r>
              <a:rPr lang="en-US" dirty="0"/>
              <a:t>Obtain and setup Apache Maven from the download webpage at: </a:t>
            </a:r>
            <a:r>
              <a:rPr lang="en-US" dirty="0">
                <a:hlinkClick r:id="rId2"/>
              </a:rPr>
              <a:t>Maven – Download Apache Maven</a:t>
            </a:r>
            <a:endParaRPr lang="en-US" dirty="0"/>
          </a:p>
          <a:p>
            <a:r>
              <a:rPr lang="en-US" dirty="0"/>
              <a:t>(Optional) Add ‘bin’ folder to PATH env var</a:t>
            </a:r>
          </a:p>
          <a:p>
            <a:r>
              <a:rPr lang="en-US" dirty="0"/>
              <a:t>(Optional) Add environment variables named:</a:t>
            </a:r>
          </a:p>
          <a:p>
            <a:pPr lvl="1"/>
            <a:r>
              <a:rPr lang="en-US" dirty="0"/>
              <a:t>MAVEN_HOME</a:t>
            </a:r>
          </a:p>
          <a:p>
            <a:pPr lvl="1"/>
            <a:r>
              <a:rPr lang="en-US" dirty="0"/>
              <a:t>M2_HOME</a:t>
            </a:r>
          </a:p>
          <a:p>
            <a:r>
              <a:rPr lang="en-US" dirty="0"/>
              <a:t>Test: Open a </a:t>
            </a:r>
            <a:r>
              <a:rPr lang="en-US" dirty="0" err="1"/>
              <a:t>cmd</a:t>
            </a:r>
            <a:r>
              <a:rPr lang="en-US" dirty="0"/>
              <a:t>/terminal and run – </a:t>
            </a:r>
            <a:r>
              <a:rPr lang="en-US" dirty="0" err="1"/>
              <a:t>mvn</a:t>
            </a:r>
            <a:r>
              <a:rPr lang="en-US" dirty="0"/>
              <a:t> -v</a:t>
            </a:r>
          </a:p>
        </p:txBody>
      </p:sp>
      <p:sp>
        <p:nvSpPr>
          <p:cNvPr id="4" name="Slide Number Placeholder 3">
            <a:extLst>
              <a:ext uri="{FF2B5EF4-FFF2-40B4-BE49-F238E27FC236}">
                <a16:creationId xmlns:a16="http://schemas.microsoft.com/office/drawing/2014/main" id="{95FE0203-A89B-4BFF-88D7-6DE50EF8FC0E}"/>
              </a:ext>
            </a:extLst>
          </p:cNvPr>
          <p:cNvSpPr>
            <a:spLocks noGrp="1"/>
          </p:cNvSpPr>
          <p:nvPr>
            <p:ph type="sldNum" sz="quarter" idx="12"/>
          </p:nvPr>
        </p:nvSpPr>
        <p:spPr/>
        <p:txBody>
          <a:bodyPr/>
          <a:lstStyle/>
          <a:p>
            <a:fld id="{042AED99-7FB4-404E-8A97-64753DCE42EC}" type="slidenum">
              <a:rPr lang="en-US" smtClean="0">
                <a:solidFill>
                  <a:prstClr val="black">
                    <a:tint val="75000"/>
                  </a:prstClr>
                </a:solidFill>
              </a:rPr>
              <a:pPr/>
              <a:t>8</a:t>
            </a:fld>
            <a:endParaRPr lang="en-US">
              <a:solidFill>
                <a:prstClr val="black">
                  <a:tint val="75000"/>
                </a:prstClr>
              </a:solidFill>
            </a:endParaRPr>
          </a:p>
        </p:txBody>
      </p:sp>
      <p:sp>
        <p:nvSpPr>
          <p:cNvPr id="5" name="Content Placeholder 2">
            <a:extLst>
              <a:ext uri="{FF2B5EF4-FFF2-40B4-BE49-F238E27FC236}">
                <a16:creationId xmlns:a16="http://schemas.microsoft.com/office/drawing/2014/main" id="{602EBD6C-7067-4126-BA03-200D8CF2565D}"/>
              </a:ext>
            </a:extLst>
          </p:cNvPr>
          <p:cNvSpPr txBox="1">
            <a:spLocks/>
          </p:cNvSpPr>
          <p:nvPr/>
        </p:nvSpPr>
        <p:spPr>
          <a:xfrm>
            <a:off x="381000" y="2728915"/>
            <a:ext cx="8229600" cy="374808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endParaRPr lang="en-US" dirty="0"/>
          </a:p>
        </p:txBody>
      </p:sp>
    </p:spTree>
    <p:extLst>
      <p:ext uri="{BB962C8B-B14F-4D97-AF65-F5344CB8AC3E}">
        <p14:creationId xmlns:p14="http://schemas.microsoft.com/office/powerpoint/2010/main" val="269799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E70DF-E191-4A5C-8EBB-B00C1F076B91}"/>
              </a:ext>
            </a:extLst>
          </p:cNvPr>
          <p:cNvSpPr>
            <a:spLocks noGrp="1"/>
          </p:cNvSpPr>
          <p:nvPr>
            <p:ph type="title"/>
          </p:nvPr>
        </p:nvSpPr>
        <p:spPr/>
        <p:txBody>
          <a:bodyPr/>
          <a:lstStyle/>
          <a:p>
            <a:r>
              <a:rPr lang="en-US" dirty="0"/>
              <a:t>Demo: Apache Maven</a:t>
            </a:r>
          </a:p>
        </p:txBody>
      </p:sp>
      <p:sp>
        <p:nvSpPr>
          <p:cNvPr id="3" name="Content Placeholder 2">
            <a:extLst>
              <a:ext uri="{FF2B5EF4-FFF2-40B4-BE49-F238E27FC236}">
                <a16:creationId xmlns:a16="http://schemas.microsoft.com/office/drawing/2014/main" id="{B740FA7C-AD64-448D-8D8F-4B610136B20A}"/>
              </a:ext>
            </a:extLst>
          </p:cNvPr>
          <p:cNvSpPr>
            <a:spLocks noGrp="1"/>
          </p:cNvSpPr>
          <p:nvPr>
            <p:ph idx="1"/>
          </p:nvPr>
        </p:nvSpPr>
        <p:spPr>
          <a:xfrm>
            <a:off x="457200" y="1219200"/>
            <a:ext cx="8229600" cy="5137151"/>
          </a:xfrm>
          <a:ln>
            <a:noFill/>
          </a:ln>
        </p:spPr>
        <p:txBody>
          <a:bodyPr>
            <a:normAutofit/>
          </a:bodyPr>
          <a:lstStyle/>
          <a:p>
            <a:r>
              <a:rPr lang="en-US" dirty="0"/>
              <a:t>Create a sample Project and execute a Maven build</a:t>
            </a:r>
          </a:p>
          <a:p>
            <a:r>
              <a:rPr lang="en-US" dirty="0"/>
              <a:t>Using VS Code with Extension Pack for Java</a:t>
            </a:r>
          </a:p>
          <a:p>
            <a:endParaRPr lang="en-US" dirty="0"/>
          </a:p>
        </p:txBody>
      </p:sp>
      <p:sp>
        <p:nvSpPr>
          <p:cNvPr id="4" name="Slide Number Placeholder 3">
            <a:extLst>
              <a:ext uri="{FF2B5EF4-FFF2-40B4-BE49-F238E27FC236}">
                <a16:creationId xmlns:a16="http://schemas.microsoft.com/office/drawing/2014/main" id="{95FE0203-A89B-4BFF-88D7-6DE50EF8FC0E}"/>
              </a:ext>
            </a:extLst>
          </p:cNvPr>
          <p:cNvSpPr>
            <a:spLocks noGrp="1"/>
          </p:cNvSpPr>
          <p:nvPr>
            <p:ph type="sldNum" sz="quarter" idx="12"/>
          </p:nvPr>
        </p:nvSpPr>
        <p:spPr/>
        <p:txBody>
          <a:bodyPr/>
          <a:lstStyle/>
          <a:p>
            <a:fld id="{042AED99-7FB4-404E-8A97-64753DCE42EC}" type="slidenum">
              <a:rPr lang="en-US" smtClean="0">
                <a:solidFill>
                  <a:prstClr val="black">
                    <a:tint val="75000"/>
                  </a:prstClr>
                </a:solidFill>
              </a:rPr>
              <a:pPr/>
              <a:t>9</a:t>
            </a:fld>
            <a:endParaRPr lang="en-US">
              <a:solidFill>
                <a:prstClr val="black">
                  <a:tint val="75000"/>
                </a:prstClr>
              </a:solidFill>
            </a:endParaRPr>
          </a:p>
        </p:txBody>
      </p:sp>
      <p:sp>
        <p:nvSpPr>
          <p:cNvPr id="5" name="Content Placeholder 2">
            <a:extLst>
              <a:ext uri="{FF2B5EF4-FFF2-40B4-BE49-F238E27FC236}">
                <a16:creationId xmlns:a16="http://schemas.microsoft.com/office/drawing/2014/main" id="{602EBD6C-7067-4126-BA03-200D8CF2565D}"/>
              </a:ext>
            </a:extLst>
          </p:cNvPr>
          <p:cNvSpPr txBox="1">
            <a:spLocks/>
          </p:cNvSpPr>
          <p:nvPr/>
        </p:nvSpPr>
        <p:spPr>
          <a:xfrm>
            <a:off x="381000" y="2728915"/>
            <a:ext cx="8229600" cy="374808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endParaRPr lang="en-US" dirty="0"/>
          </a:p>
        </p:txBody>
      </p:sp>
      <p:pic>
        <p:nvPicPr>
          <p:cNvPr id="7" name="Picture 6">
            <a:extLst>
              <a:ext uri="{FF2B5EF4-FFF2-40B4-BE49-F238E27FC236}">
                <a16:creationId xmlns:a16="http://schemas.microsoft.com/office/drawing/2014/main" id="{AD6DCEF1-E746-67FE-3B4D-FE346C8343DC}"/>
              </a:ext>
            </a:extLst>
          </p:cNvPr>
          <p:cNvPicPr>
            <a:picLocks noChangeAspect="1"/>
          </p:cNvPicPr>
          <p:nvPr/>
        </p:nvPicPr>
        <p:blipFill>
          <a:blip r:embed="rId2"/>
          <a:stretch>
            <a:fillRect/>
          </a:stretch>
        </p:blipFill>
        <p:spPr>
          <a:xfrm>
            <a:off x="990600" y="2917056"/>
            <a:ext cx="6324600" cy="3432413"/>
          </a:xfrm>
          <a:prstGeom prst="rect">
            <a:avLst/>
          </a:prstGeom>
        </p:spPr>
      </p:pic>
    </p:spTree>
    <p:extLst>
      <p:ext uri="{BB962C8B-B14F-4D97-AF65-F5344CB8AC3E}">
        <p14:creationId xmlns:p14="http://schemas.microsoft.com/office/powerpoint/2010/main" val="5401289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34234</TotalTime>
  <Words>2264</Words>
  <Application>Microsoft Office PowerPoint</Application>
  <PresentationFormat>On-screen Show (4:3)</PresentationFormat>
  <Paragraphs>232</Paragraphs>
  <Slides>44</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Alliance No.1</vt:lpstr>
      <vt:lpstr>Arial</vt:lpstr>
      <vt:lpstr>Calibri</vt:lpstr>
      <vt:lpstr>Google Sans</vt:lpstr>
      <vt:lpstr>Times New Roman</vt:lpstr>
      <vt:lpstr>Office Theme</vt:lpstr>
      <vt:lpstr>CS489: Applied Software Development</vt:lpstr>
      <vt:lpstr>Lesson 1b:</vt:lpstr>
      <vt:lpstr>Wholeness</vt:lpstr>
      <vt:lpstr>Software Build Automation</vt:lpstr>
      <vt:lpstr>DevOps Life-cycle:  Plan -&gt; Code -&gt; Build -&gt; Test -&gt; Release</vt:lpstr>
      <vt:lpstr>Build Automation Tools</vt:lpstr>
      <vt:lpstr>Apache Maven</vt:lpstr>
      <vt:lpstr>Demo: Apache Maven</vt:lpstr>
      <vt:lpstr>Demo: Apache Maven</vt:lpstr>
      <vt:lpstr>Demo: Apache Maven</vt:lpstr>
      <vt:lpstr>Demo: Apache Maven</vt:lpstr>
      <vt:lpstr>Demo: Apache Maven</vt:lpstr>
      <vt:lpstr>Demo: Apache Maven</vt:lpstr>
      <vt:lpstr>Key features of Apache Maven</vt:lpstr>
      <vt:lpstr>Gradle</vt:lpstr>
      <vt:lpstr>Demo: Gradle</vt:lpstr>
      <vt:lpstr>Demo: Gradle</vt:lpstr>
      <vt:lpstr>Demo: Gradle</vt:lpstr>
      <vt:lpstr>Demo: Apache Maven</vt:lpstr>
      <vt:lpstr>Demo: Apache Maven</vt:lpstr>
      <vt:lpstr>CI/CD</vt:lpstr>
      <vt:lpstr>CI/CD</vt:lpstr>
      <vt:lpstr>CI/CD</vt:lpstr>
      <vt:lpstr>CI/CD</vt:lpstr>
      <vt:lpstr>CI/CD</vt:lpstr>
      <vt:lpstr>Demo of CI/CD</vt:lpstr>
      <vt:lpstr>Demo of CI/CD</vt:lpstr>
      <vt:lpstr>Demo of CI/CD</vt:lpstr>
      <vt:lpstr>Demo: Github Action</vt:lpstr>
      <vt:lpstr>Demo: Github Action</vt:lpstr>
      <vt:lpstr>Demo: Github Action</vt:lpstr>
      <vt:lpstr>Demo: Github Action</vt:lpstr>
      <vt:lpstr>Demo: Github Action</vt:lpstr>
      <vt:lpstr>Demo: Github Action</vt:lpstr>
      <vt:lpstr>Demo: Github Action</vt:lpstr>
      <vt:lpstr>Demo: Github Action</vt:lpstr>
      <vt:lpstr>Demo: Github Action</vt:lpstr>
      <vt:lpstr>Demo: Github Action</vt:lpstr>
      <vt:lpstr>Demo: Github Action</vt:lpstr>
      <vt:lpstr>Demo: Github Action</vt:lpstr>
      <vt:lpstr>Demo: Github Action</vt:lpstr>
      <vt:lpstr>Demo: Github Action</vt:lpstr>
      <vt:lpstr>Demo: Github Action</vt:lpstr>
      <vt:lpstr>CS489: Applied Software Development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CS418: Databases &amp; Software Development</dc:title>
  <dc:creator>Obinna Kalu</dc:creator>
  <cp:lastModifiedBy>Obinna Kalu</cp:lastModifiedBy>
  <cp:revision>178</cp:revision>
  <dcterms:created xsi:type="dcterms:W3CDTF">2021-01-07T21:32:26Z</dcterms:created>
  <dcterms:modified xsi:type="dcterms:W3CDTF">2023-09-29T05:04:30Z</dcterms:modified>
</cp:coreProperties>
</file>